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8"/>
  </p:notesMasterIdLst>
  <p:sldIdLst>
    <p:sldId id="529" r:id="rId2"/>
    <p:sldId id="527" r:id="rId3"/>
    <p:sldId id="528" r:id="rId4"/>
    <p:sldId id="530" r:id="rId5"/>
    <p:sldId id="531" r:id="rId6"/>
    <p:sldId id="532" r:id="rId7"/>
    <p:sldId id="533" r:id="rId8"/>
    <p:sldId id="534" r:id="rId9"/>
    <p:sldId id="563" r:id="rId10"/>
    <p:sldId id="564" r:id="rId11"/>
    <p:sldId id="565" r:id="rId12"/>
    <p:sldId id="566" r:id="rId13"/>
    <p:sldId id="568" r:id="rId14"/>
    <p:sldId id="535" r:id="rId15"/>
    <p:sldId id="536" r:id="rId16"/>
    <p:sldId id="537" r:id="rId17"/>
    <p:sldId id="538" r:id="rId18"/>
    <p:sldId id="539" r:id="rId19"/>
    <p:sldId id="540" r:id="rId20"/>
    <p:sldId id="541" r:id="rId21"/>
    <p:sldId id="542" r:id="rId22"/>
    <p:sldId id="544" r:id="rId23"/>
    <p:sldId id="543" r:id="rId24"/>
    <p:sldId id="545" r:id="rId25"/>
    <p:sldId id="546" r:id="rId26"/>
    <p:sldId id="550" r:id="rId27"/>
    <p:sldId id="561" r:id="rId28"/>
    <p:sldId id="547" r:id="rId29"/>
    <p:sldId id="548" r:id="rId30"/>
    <p:sldId id="571" r:id="rId31"/>
    <p:sldId id="549" r:id="rId32"/>
    <p:sldId id="572" r:id="rId33"/>
    <p:sldId id="569" r:id="rId34"/>
    <p:sldId id="582" r:id="rId35"/>
    <p:sldId id="583" r:id="rId36"/>
    <p:sldId id="570" r:id="rId37"/>
    <p:sldId id="573" r:id="rId38"/>
    <p:sldId id="574" r:id="rId39"/>
    <p:sldId id="575" r:id="rId40"/>
    <p:sldId id="577" r:id="rId41"/>
    <p:sldId id="584" r:id="rId42"/>
    <p:sldId id="578" r:id="rId43"/>
    <p:sldId id="579" r:id="rId44"/>
    <p:sldId id="581" r:id="rId45"/>
    <p:sldId id="585" r:id="rId46"/>
    <p:sldId id="586" r:id="rId47"/>
    <p:sldId id="587" r:id="rId48"/>
    <p:sldId id="588" r:id="rId49"/>
    <p:sldId id="576" r:id="rId50"/>
    <p:sldId id="596" r:id="rId51"/>
    <p:sldId id="595" r:id="rId52"/>
    <p:sldId id="597" r:id="rId53"/>
    <p:sldId id="590" r:id="rId54"/>
    <p:sldId id="594" r:id="rId55"/>
    <p:sldId id="592" r:id="rId56"/>
    <p:sldId id="593" r:id="rId57"/>
  </p:sldIdLst>
  <p:sldSz cx="12192000" cy="6858000"/>
  <p:notesSz cx="6858000" cy="9144000"/>
  <p:defaultTextStyle>
    <a:defPPr>
      <a:defRPr lang="en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E79"/>
    <a:srgbClr val="C70A0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76"/>
    <p:restoredTop sz="95022"/>
  </p:normalViewPr>
  <p:slideViewPr>
    <p:cSldViewPr snapToGrid="0">
      <p:cViewPr varScale="1">
        <p:scale>
          <a:sx n="69" d="100"/>
          <a:sy n="69" d="100"/>
        </p:scale>
        <p:origin x="184" y="1904"/>
      </p:cViewPr>
      <p:guideLst/>
    </p:cSldViewPr>
  </p:slideViewPr>
  <p:outlineViewPr>
    <p:cViewPr>
      <p:scale>
        <a:sx n="85" d="100"/>
        <a:sy n="85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K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604494-2906-6C41-B680-7B9C9D655A0F}" type="datetimeFigureOut">
              <a:rPr lang="en-KR" smtClean="0"/>
              <a:t>10/22/25</a:t>
            </a:fld>
            <a:endParaRPr lang="en-K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K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K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5D4200-F41A-AB42-BA11-5F5CB7E75B86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330222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1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7593759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10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8379071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11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9502227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12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5479172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13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9683381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14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8697069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15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2351817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16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3782710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17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7947774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18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50222373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19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2006118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2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1338645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20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07508684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21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09316691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22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47547798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23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14457400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24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1664686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25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01208181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26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15107083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27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96214378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28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15285291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29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2967924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3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9654695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30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14245843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31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61954222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32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51299445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33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24817428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34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6406343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35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67651980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36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10739270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37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65007282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38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8932991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39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9158309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4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41835504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40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4787399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41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15076817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42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20907150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43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06273169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44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75707635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45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16912667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46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7987872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47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82761489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48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60513531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49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4075421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5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06330392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50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29870463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51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17273508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52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45710472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53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51463226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54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97051772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55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53215254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56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3974126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6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5983312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7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8774309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8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5928446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9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3852619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022CCED-5265-722D-A681-F636C30EDEF9}"/>
              </a:ext>
            </a:extLst>
          </p:cNvPr>
          <p:cNvCxnSpPr/>
          <p:nvPr userDrawn="1"/>
        </p:nvCxnSpPr>
        <p:spPr>
          <a:xfrm>
            <a:off x="244549" y="563526"/>
            <a:ext cx="1065043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9140282-1517-6333-5830-FC7D8AD2DCCC}"/>
              </a:ext>
            </a:extLst>
          </p:cNvPr>
          <p:cNvSpPr txBox="1"/>
          <p:nvPr userDrawn="1"/>
        </p:nvSpPr>
        <p:spPr>
          <a:xfrm>
            <a:off x="935989" y="231242"/>
            <a:ext cx="1743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  </a:t>
            </a:r>
            <a:r>
              <a:rPr lang="ko-KR" altLang="en-US" b="0" i="0" dirty="0">
                <a:solidFill>
                  <a:schemeClr val="bg1">
                    <a:lumMod val="50000"/>
                  </a:schemeClr>
                </a:solidFill>
                <a:latin typeface=""/>
                <a:ea typeface="Dotum" panose="020B0600000101010101" pitchFamily="34" charset="-127"/>
                <a:cs typeface="Arima Madurai" pitchFamily="2" charset="77"/>
              </a:rPr>
              <a:t>정석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 </a:t>
            </a:r>
            <a:r>
              <a:rPr lang="en-US" altLang="ko-KR" dirty="0">
                <a:solidFill>
                  <a:srgbClr val="C70A07"/>
                </a:solidFill>
                <a:latin typeface="+mj-ea"/>
                <a:ea typeface="+mj-ea"/>
              </a:rPr>
              <a:t>4</a:t>
            </a:r>
            <a:r>
              <a:rPr lang="ko-KR" altLang="en-US" dirty="0">
                <a:solidFill>
                  <a:srgbClr val="C70A07"/>
                </a:solidFill>
                <a:latin typeface="+mj-ea"/>
                <a:ea typeface="+mj-ea"/>
              </a:rPr>
              <a:t>판</a:t>
            </a:r>
            <a:endParaRPr lang="en-KR" dirty="0">
              <a:solidFill>
                <a:srgbClr val="C70A07"/>
              </a:solidFill>
              <a:latin typeface="+mj-ea"/>
              <a:ea typeface="+mj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41C0DBC-9E58-F161-CAA9-83C03FAC7173}"/>
              </a:ext>
            </a:extLst>
          </p:cNvPr>
          <p:cNvSpPr txBox="1"/>
          <p:nvPr userDrawn="1"/>
        </p:nvSpPr>
        <p:spPr>
          <a:xfrm>
            <a:off x="2033582" y="223564"/>
            <a:ext cx="1186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- JDK 21</a:t>
            </a:r>
            <a:endParaRPr lang="en-KR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7CE4DAE-CD36-EC0F-0B70-8C24D1404FD5}"/>
              </a:ext>
            </a:extLst>
          </p:cNvPr>
          <p:cNvSpPr txBox="1"/>
          <p:nvPr userDrawn="1"/>
        </p:nvSpPr>
        <p:spPr>
          <a:xfrm>
            <a:off x="367744" y="164489"/>
            <a:ext cx="8257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</a:rPr>
              <a:t>Java</a:t>
            </a:r>
            <a:endParaRPr lang="en-KR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83DA473-A76A-E9B2-75C6-46C89498402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92472" y="162205"/>
            <a:ext cx="793538" cy="122566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FDC0B1B-1EC5-D593-E41E-4AFA36CA3985}"/>
              </a:ext>
            </a:extLst>
          </p:cNvPr>
          <p:cNvSpPr/>
          <p:nvPr userDrawn="1"/>
        </p:nvSpPr>
        <p:spPr>
          <a:xfrm>
            <a:off x="248985" y="258052"/>
            <a:ext cx="65164" cy="30547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>
              <a:highlight>
                <a:srgbClr val="FF0000"/>
              </a:highlight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B88F0FA-C210-1E19-6208-831B7422A8DF}"/>
              </a:ext>
            </a:extLst>
          </p:cNvPr>
          <p:cNvSpPr txBox="1"/>
          <p:nvPr userDrawn="1"/>
        </p:nvSpPr>
        <p:spPr>
          <a:xfrm>
            <a:off x="892045" y="282666"/>
            <a:ext cx="3813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의</a:t>
            </a:r>
            <a:endParaRPr lang="en-KR" sz="1400" dirty="0">
              <a:solidFill>
                <a:srgbClr val="C70A07"/>
              </a:solidFill>
              <a:latin typeface="+mj-ea"/>
              <a:ea typeface="+mj-ea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D16383C-ECF3-EEBB-BF9C-6B8779EDDD73}"/>
              </a:ext>
            </a:extLst>
          </p:cNvPr>
          <p:cNvCxnSpPr/>
          <p:nvPr userDrawn="1"/>
        </p:nvCxnSpPr>
        <p:spPr>
          <a:xfrm>
            <a:off x="1128843" y="6523331"/>
            <a:ext cx="1123733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6159AAF9-7345-73EC-1DAE-73EEEA3AC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27895" y="6310366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‹#›</a:t>
            </a:fld>
            <a:endParaRPr lang="en-KR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4468F7B-8F27-5FB4-532B-4A1DE5F6DB4E}"/>
              </a:ext>
            </a:extLst>
          </p:cNvPr>
          <p:cNvSpPr txBox="1"/>
          <p:nvPr userDrawn="1"/>
        </p:nvSpPr>
        <p:spPr>
          <a:xfrm>
            <a:off x="188070" y="647796"/>
            <a:ext cx="4841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ch</a:t>
            </a:r>
            <a:r>
              <a:rPr lang="en-US" altLang="ko-KR" b="1" dirty="0"/>
              <a:t>9</a:t>
            </a:r>
            <a:r>
              <a:rPr lang="en-US" b="1" dirty="0"/>
              <a:t>_ </a:t>
            </a:r>
            <a:r>
              <a:rPr lang="en-US" b="1" dirty="0" err="1"/>
              <a:t>java.lang</a:t>
            </a:r>
            <a:r>
              <a:rPr lang="ko-KR" altLang="en-US" b="1" dirty="0"/>
              <a:t>패키지와 유용한 클래스</a:t>
            </a:r>
            <a:endParaRPr lang="en-US" altLang="ko-KR" b="1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962E17F-DD7B-B597-982F-C09F1051A094}"/>
              </a:ext>
            </a:extLst>
          </p:cNvPr>
          <p:cNvSpPr/>
          <p:nvPr userDrawn="1"/>
        </p:nvSpPr>
        <p:spPr>
          <a:xfrm rot="5400000">
            <a:off x="10545044" y="267488"/>
            <a:ext cx="45719" cy="63561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>
              <a:highlight>
                <a:srgbClr val="FF0000"/>
              </a:highlight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EE626B5-51E3-A20B-0D65-6176DA587589}"/>
              </a:ext>
            </a:extLst>
          </p:cNvPr>
          <p:cNvSpPr/>
          <p:nvPr userDrawn="1"/>
        </p:nvSpPr>
        <p:spPr>
          <a:xfrm rot="5400000">
            <a:off x="10651403" y="4986552"/>
            <a:ext cx="45719" cy="303547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>
              <a:highlight>
                <a:srgbClr val="FF0000"/>
              </a:highlight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91BD78D-BAD5-00A7-FA92-47604A296988}"/>
              </a:ext>
            </a:extLst>
          </p:cNvPr>
          <p:cNvSpPr txBox="1"/>
          <p:nvPr userDrawn="1"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</p:spTree>
    <p:extLst>
      <p:ext uri="{BB962C8B-B14F-4D97-AF65-F5344CB8AC3E}">
        <p14:creationId xmlns:p14="http://schemas.microsoft.com/office/powerpoint/2010/main" val="11540796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58750-A96B-4979-F2E2-2B9EF2216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52E7B8-DEAD-9A76-ED47-573BADB145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3B1C2D-D79D-EF16-C98F-BEAE15D5F3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F1A86-509A-ED4B-9C15-F061B7FD9121}" type="datetime1">
              <a:rPr lang="en-US" smtClean="0"/>
              <a:t>10/22/25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490856-297B-3AB9-727D-ABAEB15DB2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60D603-83D6-54FE-72A2-2DC5B24951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EB2DD-9AA8-E647-97CE-C0333DAA1991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106690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BFBDA45-02DB-BE37-9DE8-2AB60A8EC13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1B281C3-6ED7-8246-5E06-97E93406B1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0B2999-3433-EC88-C2C7-2686BDBA13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417A3E-CD8D-8C45-BBA0-063435AB1133}" type="datetime1">
              <a:rPr lang="en-US" smtClean="0"/>
              <a:t>10/22/25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2617FD-F7DA-B383-7F7F-6F80F8E64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13CDAC-B093-AE08-87D1-0C97FAE99A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EB2DD-9AA8-E647-97CE-C0333DAA1991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0188298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7580FA-2D96-8342-49CF-B1A1849610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AB76BE-FBAF-0A83-A42A-6751BC7F1B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F7C3B7-368B-180D-CBD0-FC79D9136F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5ADD4C-4C57-6544-B1A1-5DC453852C74}" type="datetime1">
              <a:rPr lang="en-US" smtClean="0"/>
              <a:t>10/22/25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D65913-ABFD-2B5C-01CD-DF2A4B58BF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D76B29-4FE6-7A4A-EB9D-DD893EFB20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EB2DD-9AA8-E647-97CE-C0333DAA1991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7660629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83534D-DB59-405D-CEA6-FFEC52082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6B885F-D159-9406-8B7A-00CEC67EE6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09CC6C-9127-F2BB-3E7A-5DA2C96B47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B99F0-9D3D-4142-8329-EC539740EB43}" type="datetime1">
              <a:rPr lang="en-US" smtClean="0"/>
              <a:t>10/22/25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DAB0C8-2FD0-9F9A-04EB-147E7F9483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4DEC8D-37B8-5BE8-C7A2-04E5FC8056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EB2DD-9AA8-E647-97CE-C0333DAA1991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7236605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31245-3ABF-EA53-24C4-E4563E4BB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024AAF-91D3-31BA-678F-C789521345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3DEBE3-5D4C-0D08-0B69-48D5B5F610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F1BE27-5539-0AB4-AF4D-210E874759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5C7DE0-954F-044B-8A91-814FB805DC53}" type="datetime1">
              <a:rPr lang="en-US" smtClean="0"/>
              <a:t>10/22/25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C2217B-A3B0-481A-C58F-F125AB9B5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DE8FB7-B068-F911-A5FE-6AB0422F4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EB2DD-9AA8-E647-97CE-C0333DAA1991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1775947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280B5-6BE9-4210-802D-BEEEB5241B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CE466C-4591-77D1-6006-64B96F2755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EFF48D-9535-4680-D53B-EF924654F8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E9D0EC2-31D5-248A-6721-033B7B565B0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67A6DEA-DF7D-C43A-1AE1-2E5FAAB1C8A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3F51089-0ADE-EA9D-5692-F8FF0A1B59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56009-DBED-514E-8FBF-F1365F35E094}" type="datetime1">
              <a:rPr lang="en-US" smtClean="0"/>
              <a:t>10/22/25</a:t>
            </a:fld>
            <a:endParaRPr lang="en-K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4E2ED8B-E9B1-40BB-3C72-F85B7C8A8A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B5623C6-3997-959A-FEE0-07C05D7A7C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EB2DD-9AA8-E647-97CE-C0333DAA1991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6391807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38CF53-C69C-B6BE-C644-81792A50A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4DC63A0-7BB3-9D97-DB3E-8DFD816796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6AA34-212C-2140-BE1B-628A25176F47}" type="datetime1">
              <a:rPr lang="en-US" smtClean="0"/>
              <a:t>10/22/25</a:t>
            </a:fld>
            <a:endParaRPr lang="en-K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78663E-17F6-0B7F-BB0E-6796C859A3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FB01B6-108E-9163-3E81-FEC5CDA76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EB2DD-9AA8-E647-97CE-C0333DAA1991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7686041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3854562-621D-229F-DB6F-4646C8BC98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2108F-52BD-D148-9012-45980D8AF0AC}" type="datetime1">
              <a:rPr lang="en-US" smtClean="0"/>
              <a:t>10/22/25</a:t>
            </a:fld>
            <a:endParaRPr lang="en-K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112CAAC-9D31-3F4D-4AA6-941AD6D2BA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E8B4C5-8818-D772-0DDD-BE80A7FF2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EB2DD-9AA8-E647-97CE-C0333DAA1991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4711020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E8FD4-AD0A-E140-C1EC-C1A807A53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ECBAFF-EF3F-B5A7-5153-1612049655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99153E-DE4F-7EC9-B951-E0E94221B1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5483AE-8A78-81F6-2453-B867BC30E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EA52AD-7FCB-8F4D-9265-BECBE2CDEE82}" type="datetime1">
              <a:rPr lang="en-US" smtClean="0"/>
              <a:t>10/22/25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36D4F2-B650-F58A-04AD-101818C599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DC158E-6874-955C-58F0-DA89ED16A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EB2DD-9AA8-E647-97CE-C0333DAA1991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5946439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2C680-50D0-5630-C25C-F4D30036F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EF1976F-14B3-009D-86C9-4706BE53B19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K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24A338-8589-0EE0-DF11-14D72D60E4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D0F637-BEDB-54F2-B143-6FFF09328F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2D42E-CCCB-B440-A59A-50C2F693F526}" type="datetime1">
              <a:rPr lang="en-US" smtClean="0"/>
              <a:t>10/22/25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0387C0-2BFB-81C9-E4D0-90FDC9E2E5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5D6CBD-0218-E477-FD4E-368ED50EB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EB2DD-9AA8-E647-97CE-C0333DAA1991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0767183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056EE24-BF10-6341-0C37-A3FAA862E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BB44CA-E13F-FAA6-1353-E9B0E8A2F0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EABDCB-A7F6-DDD5-8685-75AD76A456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F9F974-D50D-DE44-95F2-945A4B9B276B}" type="datetime1">
              <a:rPr lang="en-US" smtClean="0"/>
              <a:t>10/22/25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2B941C-45B5-CC30-6038-4386EC5FEC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4E978A-D7EE-6ABC-1554-1E19B83057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9EB2DD-9AA8-E647-97CE-C0333DAA1991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8654147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1</a:t>
            </a:fld>
            <a:endParaRPr lang="en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3" y="1611085"/>
            <a:ext cx="83582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err="1"/>
              <a:t>java.lang</a:t>
            </a:r>
            <a:r>
              <a:rPr lang="ko-KR" altLang="en-US" sz="3200" b="1" dirty="0"/>
              <a:t>패키지</a:t>
            </a:r>
            <a:endParaRPr lang="en-KR" sz="32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5C46E4E-8F9D-C431-2D85-BFD251F42476}"/>
              </a:ext>
            </a:extLst>
          </p:cNvPr>
          <p:cNvSpPr txBox="1"/>
          <p:nvPr/>
        </p:nvSpPr>
        <p:spPr>
          <a:xfrm>
            <a:off x="738211" y="2247698"/>
            <a:ext cx="9810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자바의 </a:t>
            </a:r>
            <a:r>
              <a:rPr lang="ko-KR" altLang="en-US" sz="2400" b="1" dirty="0">
                <a:solidFill>
                  <a:srgbClr val="FF0000"/>
                </a:solidFill>
              </a:rPr>
              <a:t>가장 기본적인 클래스</a:t>
            </a:r>
            <a:r>
              <a:rPr lang="ko-KR" altLang="en-US" sz="2400" b="1" dirty="0"/>
              <a:t>를 </a:t>
            </a:r>
            <a:r>
              <a:rPr lang="ko-KR" altLang="en-US" sz="2400" b="1" dirty="0" err="1"/>
              <a:t>모아놓은</a:t>
            </a:r>
            <a:r>
              <a:rPr lang="ko-KR" altLang="en-US" sz="2400" b="1" dirty="0"/>
              <a:t> 패키지</a:t>
            </a:r>
            <a:r>
              <a:rPr lang="en-US" altLang="ko-KR" sz="2400" b="1" dirty="0"/>
              <a:t>.</a:t>
            </a:r>
            <a:r>
              <a:rPr lang="ko-KR" altLang="en-US" sz="2400" b="1" dirty="0"/>
              <a:t> </a:t>
            </a:r>
            <a:r>
              <a:rPr lang="en-US" altLang="ko-KR" sz="2400" b="1" dirty="0"/>
              <a:t>import</a:t>
            </a:r>
            <a:r>
              <a:rPr lang="ko-KR" altLang="en-US" sz="2400" b="1" dirty="0"/>
              <a:t>문 생략 가능</a:t>
            </a:r>
            <a:endParaRPr lang="en-KR" sz="24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0555EF4-D484-0B18-F18C-D9B34362BA5D}"/>
              </a:ext>
            </a:extLst>
          </p:cNvPr>
          <p:cNvSpPr txBox="1"/>
          <p:nvPr/>
        </p:nvSpPr>
        <p:spPr>
          <a:xfrm>
            <a:off x="683783" y="2868184"/>
            <a:ext cx="87432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객체 </a:t>
            </a:r>
            <a:r>
              <a:rPr lang="en-US" altLang="ko-KR" sz="2400" dirty="0"/>
              <a:t>&amp;</a:t>
            </a:r>
            <a:r>
              <a:rPr lang="ko-KR" altLang="en-US" sz="2400" dirty="0"/>
              <a:t> 클래스 </a:t>
            </a:r>
            <a:r>
              <a:rPr lang="en-US" altLang="ko-KR" sz="2400" dirty="0"/>
              <a:t>–</a:t>
            </a:r>
            <a:r>
              <a:rPr lang="ko-KR" altLang="en-US" sz="2400" dirty="0"/>
              <a:t> </a:t>
            </a:r>
            <a:r>
              <a:rPr lang="en-US" altLang="ko-KR" sz="2400" dirty="0"/>
              <a:t>Object, Class, Package, Module </a:t>
            </a:r>
            <a:r>
              <a:rPr lang="ko-KR" altLang="en-US" sz="2400" dirty="0"/>
              <a:t>등</a:t>
            </a:r>
            <a:endParaRPr lang="en-KR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62587A-9FDF-50AD-2F4E-0E4EC5C07EB6}"/>
              </a:ext>
            </a:extLst>
          </p:cNvPr>
          <p:cNvSpPr txBox="1"/>
          <p:nvPr/>
        </p:nvSpPr>
        <p:spPr>
          <a:xfrm>
            <a:off x="683784" y="3868918"/>
            <a:ext cx="87432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문자열 관련 </a:t>
            </a:r>
            <a:r>
              <a:rPr lang="en-US" altLang="ko-KR" sz="2400" dirty="0"/>
              <a:t>–</a:t>
            </a:r>
            <a:r>
              <a:rPr lang="ko-KR" altLang="en-US" sz="2400" dirty="0"/>
              <a:t> </a:t>
            </a:r>
            <a:r>
              <a:rPr lang="en-US" altLang="ko-KR" sz="2400" dirty="0"/>
              <a:t>String, </a:t>
            </a:r>
            <a:r>
              <a:rPr lang="en-US" altLang="ko-KR" sz="2400" dirty="0" err="1"/>
              <a:t>StringBuffer</a:t>
            </a:r>
            <a:r>
              <a:rPr lang="en-US" altLang="ko-KR" sz="2400" dirty="0"/>
              <a:t>, StringBuilder,</a:t>
            </a:r>
            <a:r>
              <a:rPr lang="ko-KR" altLang="en-US" sz="2400" dirty="0"/>
              <a:t> </a:t>
            </a:r>
            <a:r>
              <a:rPr lang="en-US" altLang="ko-KR" sz="2400" dirty="0" err="1"/>
              <a:t>CharSequence</a:t>
            </a:r>
            <a:r>
              <a:rPr lang="en-US" altLang="ko-KR" sz="2400" dirty="0"/>
              <a:t> </a:t>
            </a:r>
            <a:r>
              <a:rPr lang="ko-KR" altLang="en-US" sz="2400" dirty="0"/>
              <a:t>등</a:t>
            </a:r>
            <a:endParaRPr lang="en-KR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7B10E9-F28F-179C-84BE-5DEE8DB78FEB}"/>
              </a:ext>
            </a:extLst>
          </p:cNvPr>
          <p:cNvSpPr txBox="1"/>
          <p:nvPr/>
        </p:nvSpPr>
        <p:spPr>
          <a:xfrm>
            <a:off x="694671" y="4381674"/>
            <a:ext cx="87432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예외 관련 </a:t>
            </a:r>
            <a:r>
              <a:rPr lang="en-US" altLang="ko-KR" sz="2400" dirty="0"/>
              <a:t>–</a:t>
            </a:r>
            <a:r>
              <a:rPr lang="ko-KR" altLang="en-US" sz="2400" dirty="0"/>
              <a:t> </a:t>
            </a:r>
            <a:r>
              <a:rPr lang="en-US" altLang="ko-KR" sz="2400" dirty="0"/>
              <a:t>Throwable,</a:t>
            </a:r>
            <a:r>
              <a:rPr lang="ko-KR" altLang="en-US" sz="2400" dirty="0"/>
              <a:t> </a:t>
            </a:r>
            <a:r>
              <a:rPr lang="en-US" altLang="ko-KR" sz="2400" dirty="0"/>
              <a:t>Error, Exception, </a:t>
            </a:r>
            <a:r>
              <a:rPr lang="en-US" altLang="ko-KR" sz="2400" dirty="0" err="1"/>
              <a:t>RuntimeException</a:t>
            </a:r>
            <a:r>
              <a:rPr lang="en-US" altLang="ko-KR" sz="2400" dirty="0"/>
              <a:t> </a:t>
            </a:r>
            <a:r>
              <a:rPr lang="ko-KR" altLang="en-US" sz="2400" dirty="0"/>
              <a:t>등</a:t>
            </a:r>
            <a:endParaRPr lang="en-KR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086ABD7-5441-4ABA-2D48-F75485460FBA}"/>
              </a:ext>
            </a:extLst>
          </p:cNvPr>
          <p:cNvSpPr txBox="1"/>
          <p:nvPr/>
        </p:nvSpPr>
        <p:spPr>
          <a:xfrm>
            <a:off x="683784" y="3368175"/>
            <a:ext cx="87432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래퍼 클래스 </a:t>
            </a:r>
            <a:r>
              <a:rPr lang="en-US" altLang="ko-KR" sz="2400" dirty="0"/>
              <a:t>–</a:t>
            </a:r>
            <a:r>
              <a:rPr lang="ko-KR" altLang="en-US" sz="2400" dirty="0"/>
              <a:t> </a:t>
            </a:r>
            <a:r>
              <a:rPr lang="en-US" altLang="ko-KR" sz="2400" dirty="0"/>
              <a:t>Boolean, Byte, Integer, Long, Float, Double </a:t>
            </a:r>
            <a:r>
              <a:rPr lang="ko-KR" altLang="en-US" sz="2400" dirty="0"/>
              <a:t>등</a:t>
            </a:r>
            <a:endParaRPr lang="en-KR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4CC95A-CA42-2AEE-DF1C-7E277EFE38FD}"/>
              </a:ext>
            </a:extLst>
          </p:cNvPr>
          <p:cNvSpPr txBox="1"/>
          <p:nvPr/>
        </p:nvSpPr>
        <p:spPr>
          <a:xfrm>
            <a:off x="699926" y="4891426"/>
            <a:ext cx="87432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기타  </a:t>
            </a:r>
            <a:r>
              <a:rPr lang="en-US" altLang="ko-KR" sz="2400" dirty="0"/>
              <a:t>–</a:t>
            </a:r>
            <a:r>
              <a:rPr lang="ko-KR" altLang="en-US" sz="2400" dirty="0"/>
              <a:t>  </a:t>
            </a:r>
            <a:r>
              <a:rPr lang="en-US" altLang="ko-KR" sz="2400" dirty="0"/>
              <a:t>Math, System, Thread, Enum, Record </a:t>
            </a:r>
            <a:r>
              <a:rPr lang="ko-KR" altLang="en-US" sz="2400" dirty="0"/>
              <a:t>등 </a:t>
            </a:r>
            <a:endParaRPr lang="en-KR" sz="2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23D182F-2ECB-E975-DDC9-A19791E3CD3F}"/>
              </a:ext>
            </a:extLst>
          </p:cNvPr>
          <p:cNvSpPr txBox="1"/>
          <p:nvPr/>
        </p:nvSpPr>
        <p:spPr>
          <a:xfrm>
            <a:off x="7630510" y="664010"/>
            <a:ext cx="3371473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altLang="ko-KR" b="1" dirty="0"/>
              <a:t>9-1</a:t>
            </a:r>
            <a:r>
              <a:rPr lang="ko-KR" altLang="en-US" b="1" dirty="0"/>
              <a:t> </a:t>
            </a:r>
            <a:r>
              <a:rPr lang="en-US" altLang="ko-KR" b="1" dirty="0"/>
              <a:t>Object</a:t>
            </a:r>
            <a:r>
              <a:rPr lang="ko-KR" altLang="en-US" b="1" dirty="0"/>
              <a:t>클래스의 메서드</a:t>
            </a:r>
            <a:endParaRPr lang="en-KR" b="1" dirty="0"/>
          </a:p>
        </p:txBody>
      </p:sp>
    </p:spTree>
    <p:extLst>
      <p:ext uri="{BB962C8B-B14F-4D97-AF65-F5344CB8AC3E}">
        <p14:creationId xmlns:p14="http://schemas.microsoft.com/office/powerpoint/2010/main" val="40759403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10</a:t>
            </a:fld>
            <a:endParaRPr lang="en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3" y="1611085"/>
            <a:ext cx="104938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얕은 복사 </a:t>
            </a:r>
            <a:r>
              <a:rPr lang="en-US" altLang="ko-KR" sz="3200" b="1" dirty="0"/>
              <a:t>vs. </a:t>
            </a:r>
            <a:r>
              <a:rPr lang="ko-KR" altLang="en-US" sz="3200" b="1" dirty="0"/>
              <a:t>깊은 복사</a:t>
            </a:r>
            <a:r>
              <a:rPr lang="en-US" altLang="ko-KR" sz="3200" b="1" dirty="0"/>
              <a:t> – </a:t>
            </a:r>
            <a:r>
              <a:rPr lang="ko-KR" altLang="en-US" sz="3200" b="1" dirty="0"/>
              <a:t> </a:t>
            </a:r>
            <a:r>
              <a:rPr lang="en-US" altLang="ko-KR" sz="2800" b="1" dirty="0"/>
              <a:t>clone()</a:t>
            </a:r>
            <a:r>
              <a:rPr lang="ko-KR" altLang="en-US" sz="2800" b="1" dirty="0"/>
              <a:t>은 얕은 복사</a:t>
            </a:r>
            <a:endParaRPr lang="en-KR" sz="32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5C46E4E-8F9D-C431-2D85-BFD251F42476}"/>
              </a:ext>
            </a:extLst>
          </p:cNvPr>
          <p:cNvSpPr txBox="1"/>
          <p:nvPr/>
        </p:nvSpPr>
        <p:spPr>
          <a:xfrm>
            <a:off x="738211" y="2247698"/>
            <a:ext cx="9810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err="1"/>
              <a:t>오버라이딩시</a:t>
            </a:r>
            <a:r>
              <a:rPr lang="en-US" altLang="ko-KR" sz="2400" b="1" dirty="0"/>
              <a:t>,</a:t>
            </a:r>
            <a:r>
              <a:rPr lang="ko-KR" altLang="en-US" sz="2400" b="1" dirty="0"/>
              <a:t> 반환타입을 자손 타입으로 변경하는 것</a:t>
            </a:r>
            <a:r>
              <a:rPr lang="en-US" altLang="ko-KR" sz="2400" b="1" dirty="0"/>
              <a:t>.</a:t>
            </a:r>
            <a:endParaRPr lang="en-KR" sz="24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5EFDDA1-2F95-6FB3-2C03-896B3278BF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862" y="2863412"/>
            <a:ext cx="3274848" cy="11247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E0AC53B-1F82-3E35-4F84-33426B851D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1700" y="2811663"/>
            <a:ext cx="3396612" cy="267473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F4D799B-2D54-1B43-759B-16BD8B60C05E}"/>
              </a:ext>
            </a:extLst>
          </p:cNvPr>
          <p:cNvSpPr txBox="1"/>
          <p:nvPr/>
        </p:nvSpPr>
        <p:spPr>
          <a:xfrm>
            <a:off x="7630510" y="664010"/>
            <a:ext cx="3371473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altLang="ko-KR" b="1" dirty="0"/>
              <a:t>9-1</a:t>
            </a:r>
            <a:r>
              <a:rPr lang="ko-KR" altLang="en-US" b="1" dirty="0"/>
              <a:t> </a:t>
            </a:r>
            <a:r>
              <a:rPr lang="en-US" altLang="ko-KR" b="1" dirty="0"/>
              <a:t>Object</a:t>
            </a:r>
            <a:r>
              <a:rPr lang="ko-KR" altLang="en-US" b="1" dirty="0"/>
              <a:t>클래스의 메서드</a:t>
            </a:r>
            <a:endParaRPr lang="en-KR" b="1" dirty="0"/>
          </a:p>
        </p:txBody>
      </p:sp>
    </p:spTree>
    <p:extLst>
      <p:ext uri="{BB962C8B-B14F-4D97-AF65-F5344CB8AC3E}">
        <p14:creationId xmlns:p14="http://schemas.microsoft.com/office/powerpoint/2010/main" val="8329702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11</a:t>
            </a:fld>
            <a:endParaRPr lang="en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3" y="1611085"/>
            <a:ext cx="104938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얕은 복사 </a:t>
            </a:r>
            <a:r>
              <a:rPr lang="en-US" altLang="ko-KR" sz="3200" b="1" dirty="0"/>
              <a:t>vs. </a:t>
            </a:r>
            <a:r>
              <a:rPr lang="ko-KR" altLang="en-US" sz="3200" b="1" dirty="0"/>
              <a:t>깊은 복사</a:t>
            </a:r>
            <a:r>
              <a:rPr lang="en-US" altLang="ko-KR" sz="3200" b="1" dirty="0"/>
              <a:t> – </a:t>
            </a:r>
            <a:r>
              <a:rPr lang="ko-KR" altLang="en-US" sz="3200" b="1" dirty="0"/>
              <a:t> </a:t>
            </a:r>
            <a:r>
              <a:rPr lang="en-US" altLang="ko-KR" sz="2800" b="1" dirty="0"/>
              <a:t>clone()</a:t>
            </a:r>
            <a:r>
              <a:rPr lang="ko-KR" altLang="en-US" sz="2800" b="1" dirty="0"/>
              <a:t>은 얕은 복사</a:t>
            </a:r>
            <a:endParaRPr lang="en-KR" sz="32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5C46E4E-8F9D-C431-2D85-BFD251F42476}"/>
              </a:ext>
            </a:extLst>
          </p:cNvPr>
          <p:cNvSpPr txBox="1"/>
          <p:nvPr/>
        </p:nvSpPr>
        <p:spPr>
          <a:xfrm>
            <a:off x="738211" y="2247698"/>
            <a:ext cx="9810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err="1"/>
              <a:t>오버라이딩시</a:t>
            </a:r>
            <a:r>
              <a:rPr lang="en-US" altLang="ko-KR" sz="2400" b="1" dirty="0"/>
              <a:t>,</a:t>
            </a:r>
            <a:r>
              <a:rPr lang="ko-KR" altLang="en-US" sz="2400" b="1" dirty="0"/>
              <a:t> 반환타입을 자손 타입으로 변경하는 것</a:t>
            </a:r>
            <a:r>
              <a:rPr lang="en-US" altLang="ko-KR" sz="2400" b="1" dirty="0"/>
              <a:t>.</a:t>
            </a:r>
            <a:endParaRPr lang="en-KR" sz="24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5EFDDA1-2F95-6FB3-2C03-896B3278BF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862" y="2863412"/>
            <a:ext cx="3274848" cy="11247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E0AC53B-1F82-3E35-4F84-33426B851D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1700" y="2811663"/>
            <a:ext cx="3396612" cy="267473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1EE74EB-1F32-BF0E-F9E4-22567D8FE5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2200" y="2869981"/>
            <a:ext cx="3285359" cy="108232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D75C113-3E11-0B43-EB53-2AA20801D292}"/>
              </a:ext>
            </a:extLst>
          </p:cNvPr>
          <p:cNvSpPr txBox="1"/>
          <p:nvPr/>
        </p:nvSpPr>
        <p:spPr>
          <a:xfrm>
            <a:off x="7630510" y="664010"/>
            <a:ext cx="3371473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altLang="ko-KR" b="1" dirty="0"/>
              <a:t>9-1</a:t>
            </a:r>
            <a:r>
              <a:rPr lang="ko-KR" altLang="en-US" b="1" dirty="0"/>
              <a:t> </a:t>
            </a:r>
            <a:r>
              <a:rPr lang="en-US" altLang="ko-KR" b="1" dirty="0"/>
              <a:t>Object</a:t>
            </a:r>
            <a:r>
              <a:rPr lang="ko-KR" altLang="en-US" b="1" dirty="0"/>
              <a:t>클래스의 메서드</a:t>
            </a:r>
            <a:endParaRPr lang="en-KR" b="1" dirty="0"/>
          </a:p>
        </p:txBody>
      </p:sp>
    </p:spTree>
    <p:extLst>
      <p:ext uri="{BB962C8B-B14F-4D97-AF65-F5344CB8AC3E}">
        <p14:creationId xmlns:p14="http://schemas.microsoft.com/office/powerpoint/2010/main" val="16276647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12</a:t>
            </a:fld>
            <a:endParaRPr lang="en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3" y="1611085"/>
            <a:ext cx="104938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얕은 복사 </a:t>
            </a:r>
            <a:r>
              <a:rPr lang="en-US" altLang="ko-KR" sz="3200" b="1" dirty="0"/>
              <a:t>vs. </a:t>
            </a:r>
            <a:r>
              <a:rPr lang="ko-KR" altLang="en-US" sz="3200" b="1" dirty="0"/>
              <a:t>깊은 복사</a:t>
            </a:r>
            <a:r>
              <a:rPr lang="en-US" altLang="ko-KR" sz="3200" b="1" dirty="0"/>
              <a:t> – </a:t>
            </a:r>
            <a:r>
              <a:rPr lang="ko-KR" altLang="en-US" sz="3200" b="1" dirty="0"/>
              <a:t> </a:t>
            </a:r>
            <a:r>
              <a:rPr lang="en-US" altLang="ko-KR" sz="2800" b="1" dirty="0"/>
              <a:t>clone()</a:t>
            </a:r>
            <a:r>
              <a:rPr lang="ko-KR" altLang="en-US" sz="2800" b="1" dirty="0"/>
              <a:t>은 얕은 복사</a:t>
            </a:r>
            <a:endParaRPr lang="en-KR" sz="32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5C46E4E-8F9D-C431-2D85-BFD251F42476}"/>
              </a:ext>
            </a:extLst>
          </p:cNvPr>
          <p:cNvSpPr txBox="1"/>
          <p:nvPr/>
        </p:nvSpPr>
        <p:spPr>
          <a:xfrm>
            <a:off x="738211" y="2247698"/>
            <a:ext cx="9810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err="1"/>
              <a:t>오버라이딩시</a:t>
            </a:r>
            <a:r>
              <a:rPr lang="en-US" altLang="ko-KR" sz="2400" b="1" dirty="0"/>
              <a:t>,</a:t>
            </a:r>
            <a:r>
              <a:rPr lang="ko-KR" altLang="en-US" sz="2400" b="1" dirty="0"/>
              <a:t> 반환타입을 자손 타입으로 변경하는 것</a:t>
            </a:r>
            <a:r>
              <a:rPr lang="en-US" altLang="ko-KR" sz="2400" b="1" dirty="0"/>
              <a:t>.</a:t>
            </a:r>
            <a:endParaRPr lang="en-KR" sz="24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5EFDDA1-2F95-6FB3-2C03-896B3278BF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862" y="2863412"/>
            <a:ext cx="3274848" cy="11247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E0AC53B-1F82-3E35-4F84-33426B851D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1700" y="2811663"/>
            <a:ext cx="3396612" cy="267473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1EE74EB-1F32-BF0E-F9E4-22567D8FE5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2200" y="2869981"/>
            <a:ext cx="3285359" cy="10823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2E486CB-2AE8-98B2-9301-718598757C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7457" y="3996774"/>
            <a:ext cx="3361121" cy="146169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1D03C9B-3960-9776-6CA4-70D59E2B9EA9}"/>
              </a:ext>
            </a:extLst>
          </p:cNvPr>
          <p:cNvSpPr txBox="1"/>
          <p:nvPr/>
        </p:nvSpPr>
        <p:spPr>
          <a:xfrm>
            <a:off x="7630510" y="664010"/>
            <a:ext cx="3371473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altLang="ko-KR" b="1" dirty="0"/>
              <a:t>9-1</a:t>
            </a:r>
            <a:r>
              <a:rPr lang="ko-KR" altLang="en-US" b="1" dirty="0"/>
              <a:t> </a:t>
            </a:r>
            <a:r>
              <a:rPr lang="en-US" altLang="ko-KR" b="1" dirty="0"/>
              <a:t>Object</a:t>
            </a:r>
            <a:r>
              <a:rPr lang="ko-KR" altLang="en-US" b="1" dirty="0"/>
              <a:t>클래스의 메서드</a:t>
            </a:r>
            <a:endParaRPr lang="en-KR" b="1" dirty="0"/>
          </a:p>
        </p:txBody>
      </p:sp>
    </p:spTree>
    <p:extLst>
      <p:ext uri="{BB962C8B-B14F-4D97-AF65-F5344CB8AC3E}">
        <p14:creationId xmlns:p14="http://schemas.microsoft.com/office/powerpoint/2010/main" val="28158289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13</a:t>
            </a:fld>
            <a:endParaRPr lang="en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3" y="1611085"/>
            <a:ext cx="104938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얕은 복사 </a:t>
            </a:r>
            <a:r>
              <a:rPr lang="en-US" altLang="ko-KR" sz="3200" b="1" dirty="0"/>
              <a:t>vs. </a:t>
            </a:r>
            <a:r>
              <a:rPr lang="ko-KR" altLang="en-US" sz="3200" b="1" dirty="0"/>
              <a:t>깊은 복사</a:t>
            </a:r>
            <a:r>
              <a:rPr lang="en-US" altLang="ko-KR" sz="3200" b="1" dirty="0"/>
              <a:t> – </a:t>
            </a:r>
            <a:r>
              <a:rPr lang="ko-KR" altLang="en-US" sz="3200" b="1" dirty="0"/>
              <a:t> </a:t>
            </a:r>
            <a:r>
              <a:rPr lang="en-US" altLang="ko-KR" sz="2800" b="1" dirty="0"/>
              <a:t>clone()</a:t>
            </a:r>
            <a:r>
              <a:rPr lang="ko-KR" altLang="en-US" sz="2800" b="1" dirty="0"/>
              <a:t>은 얕은 복사</a:t>
            </a:r>
            <a:endParaRPr lang="en-KR" sz="32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5C46E4E-8F9D-C431-2D85-BFD251F42476}"/>
              </a:ext>
            </a:extLst>
          </p:cNvPr>
          <p:cNvSpPr txBox="1"/>
          <p:nvPr/>
        </p:nvSpPr>
        <p:spPr>
          <a:xfrm>
            <a:off x="738211" y="2247698"/>
            <a:ext cx="9810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err="1"/>
              <a:t>오버라이딩시</a:t>
            </a:r>
            <a:r>
              <a:rPr lang="en-US" altLang="ko-KR" sz="2400" b="1" dirty="0"/>
              <a:t>,</a:t>
            </a:r>
            <a:r>
              <a:rPr lang="ko-KR" altLang="en-US" sz="2400" b="1" dirty="0"/>
              <a:t> 반환타입을 자손 타입으로 변경하는 것</a:t>
            </a:r>
            <a:r>
              <a:rPr lang="en-US" altLang="ko-KR" sz="2400" b="1" dirty="0"/>
              <a:t>.</a:t>
            </a:r>
            <a:endParaRPr lang="en-KR" sz="24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D03C9B-3960-9776-6CA4-70D59E2B9EA9}"/>
              </a:ext>
            </a:extLst>
          </p:cNvPr>
          <p:cNvSpPr txBox="1"/>
          <p:nvPr/>
        </p:nvSpPr>
        <p:spPr>
          <a:xfrm>
            <a:off x="7630510" y="664010"/>
            <a:ext cx="3371473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altLang="ko-KR" b="1" dirty="0"/>
              <a:t>9-1</a:t>
            </a:r>
            <a:r>
              <a:rPr lang="ko-KR" altLang="en-US" b="1" dirty="0"/>
              <a:t> </a:t>
            </a:r>
            <a:r>
              <a:rPr lang="en-US" altLang="ko-KR" b="1" dirty="0"/>
              <a:t>Object</a:t>
            </a:r>
            <a:r>
              <a:rPr lang="ko-KR" altLang="en-US" b="1" dirty="0"/>
              <a:t>클래스의 메서드</a:t>
            </a:r>
            <a:endParaRPr lang="en-KR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35FB8C9-BFF7-25F3-531C-9D9334F3B4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905" y="2804654"/>
            <a:ext cx="4842640" cy="194364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A10E1DF-7DFB-15E5-78A7-D8F18175B3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2298" y="2798116"/>
            <a:ext cx="4842907" cy="2593691"/>
          </a:xfrm>
          <a:prstGeom prst="rect">
            <a:avLst/>
          </a:prstGeom>
          <a:ln>
            <a:solidFill>
              <a:srgbClr val="FFC000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E6DCCB6-2B00-77A7-79DD-C63FE161AF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19365" y="4319752"/>
            <a:ext cx="2103734" cy="139787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12DA972-0F05-0208-D780-BFDD5BAF14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06743" y="2104258"/>
            <a:ext cx="2107614" cy="1416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9426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14</a:t>
            </a:fld>
            <a:endParaRPr lang="en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3" y="1611085"/>
            <a:ext cx="104938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err="1"/>
              <a:t>getClass</a:t>
            </a:r>
            <a:r>
              <a:rPr lang="en-US" altLang="ko-KR" sz="3200" b="1" dirty="0"/>
              <a:t>()</a:t>
            </a:r>
            <a:endParaRPr lang="en-KR" sz="32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5C46E4E-8F9D-C431-2D85-BFD251F42476}"/>
              </a:ext>
            </a:extLst>
          </p:cNvPr>
          <p:cNvSpPr txBox="1"/>
          <p:nvPr/>
        </p:nvSpPr>
        <p:spPr>
          <a:xfrm>
            <a:off x="738211" y="2247698"/>
            <a:ext cx="9810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객체 자신을 생성한 </a:t>
            </a:r>
            <a:r>
              <a:rPr lang="en-US" altLang="ko-KR" sz="2400" b="1" dirty="0"/>
              <a:t>Class</a:t>
            </a:r>
            <a:r>
              <a:rPr lang="ko-KR" altLang="en-US" sz="2400" b="1" dirty="0"/>
              <a:t>객체</a:t>
            </a:r>
            <a:r>
              <a:rPr lang="en-US" altLang="ko-KR" sz="2400" b="1" dirty="0"/>
              <a:t>(</a:t>
            </a:r>
            <a:r>
              <a:rPr lang="ko-KR" altLang="en-US" sz="2400" b="1" dirty="0"/>
              <a:t>클래스 정보</a:t>
            </a:r>
            <a:r>
              <a:rPr lang="en-US" altLang="ko-KR" sz="2400" b="1" dirty="0"/>
              <a:t>)</a:t>
            </a:r>
            <a:r>
              <a:rPr lang="ko-KR" altLang="en-US" sz="2400" b="1" dirty="0" err="1"/>
              <a:t>를</a:t>
            </a:r>
            <a:r>
              <a:rPr lang="ko-KR" altLang="en-US" sz="2400" b="1" dirty="0"/>
              <a:t> 반환</a:t>
            </a:r>
            <a:endParaRPr lang="en-KR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EA594C-8DB2-2B79-ECFA-3C19D19869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7369" y="2832501"/>
            <a:ext cx="7638769" cy="9142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A967C06-6BD9-081F-5873-5687409D83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406" y="4082459"/>
            <a:ext cx="5797581" cy="210173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99A34FB-71C9-05AC-8C81-C07C6D86B763}"/>
              </a:ext>
            </a:extLst>
          </p:cNvPr>
          <p:cNvSpPr txBox="1"/>
          <p:nvPr/>
        </p:nvSpPr>
        <p:spPr>
          <a:xfrm>
            <a:off x="7630510" y="664010"/>
            <a:ext cx="3371473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altLang="ko-KR" b="1" dirty="0"/>
              <a:t>9-1</a:t>
            </a:r>
            <a:r>
              <a:rPr lang="ko-KR" altLang="en-US" b="1" dirty="0"/>
              <a:t> </a:t>
            </a:r>
            <a:r>
              <a:rPr lang="en-US" altLang="ko-KR" b="1" dirty="0"/>
              <a:t>Object</a:t>
            </a:r>
            <a:r>
              <a:rPr lang="ko-KR" altLang="en-US" b="1" dirty="0"/>
              <a:t>클래스의 메서드</a:t>
            </a:r>
            <a:endParaRPr lang="en-KR" b="1" dirty="0"/>
          </a:p>
        </p:txBody>
      </p:sp>
    </p:spTree>
    <p:extLst>
      <p:ext uri="{BB962C8B-B14F-4D97-AF65-F5344CB8AC3E}">
        <p14:creationId xmlns:p14="http://schemas.microsoft.com/office/powerpoint/2010/main" val="4197174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15</a:t>
            </a:fld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6CDAD7-3FF6-D4BC-B365-4040E2EB7855}"/>
              </a:ext>
            </a:extLst>
          </p:cNvPr>
          <p:cNvSpPr txBox="1"/>
          <p:nvPr/>
        </p:nvSpPr>
        <p:spPr>
          <a:xfrm>
            <a:off x="7630510" y="664010"/>
            <a:ext cx="3371473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altLang="ko-KR" b="1" dirty="0"/>
              <a:t>9-1</a:t>
            </a:r>
            <a:r>
              <a:rPr lang="ko-KR" altLang="en-US" b="1" dirty="0"/>
              <a:t> </a:t>
            </a:r>
            <a:r>
              <a:rPr lang="en-US" altLang="ko-KR" b="1" dirty="0"/>
              <a:t>Object</a:t>
            </a:r>
            <a:r>
              <a:rPr lang="ko-KR" altLang="en-US" b="1" dirty="0"/>
              <a:t>클래스의 메서드</a:t>
            </a:r>
            <a:endParaRPr lang="en-KR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3" y="1611085"/>
            <a:ext cx="104938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Class</a:t>
            </a:r>
            <a:r>
              <a:rPr lang="ko-KR" altLang="en-US" sz="3200" b="1" dirty="0"/>
              <a:t>객체를 얻는 방법</a:t>
            </a:r>
            <a:endParaRPr lang="en-KR" sz="32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5C46E4E-8F9D-C431-2D85-BFD251F42476}"/>
              </a:ext>
            </a:extLst>
          </p:cNvPr>
          <p:cNvSpPr txBox="1"/>
          <p:nvPr/>
        </p:nvSpPr>
        <p:spPr>
          <a:xfrm>
            <a:off x="738211" y="2247698"/>
            <a:ext cx="9810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객체 자신을 생성한 </a:t>
            </a:r>
            <a:r>
              <a:rPr lang="en-US" altLang="ko-KR" sz="2400" b="1" dirty="0"/>
              <a:t>Class</a:t>
            </a:r>
            <a:r>
              <a:rPr lang="ko-KR" altLang="en-US" sz="2400" b="1" dirty="0"/>
              <a:t>객체</a:t>
            </a:r>
            <a:r>
              <a:rPr lang="en-US" altLang="ko-KR" sz="2400" b="1" dirty="0"/>
              <a:t>(</a:t>
            </a:r>
            <a:r>
              <a:rPr lang="ko-KR" altLang="en-US" sz="2400" b="1" dirty="0"/>
              <a:t>클래스 정보</a:t>
            </a:r>
            <a:r>
              <a:rPr lang="en-US" altLang="ko-KR" sz="2400" b="1" dirty="0"/>
              <a:t>)</a:t>
            </a:r>
            <a:r>
              <a:rPr lang="ko-KR" altLang="en-US" sz="2400" b="1" dirty="0" err="1"/>
              <a:t>를</a:t>
            </a:r>
            <a:r>
              <a:rPr lang="ko-KR" altLang="en-US" sz="2400" b="1" dirty="0"/>
              <a:t> 반환</a:t>
            </a:r>
            <a:endParaRPr lang="en-KR" sz="24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FDF921A-2133-2E4D-F270-318E12C031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370" y="2829701"/>
            <a:ext cx="9369215" cy="11036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EF93739-6D2D-7ED0-87E9-C8C025CF4B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487" y="4259641"/>
            <a:ext cx="9038784" cy="878416"/>
          </a:xfrm>
          <a:prstGeom prst="rect">
            <a:avLst/>
          </a:prstGeom>
          <a:ln>
            <a:solidFill>
              <a:srgbClr val="FFC000"/>
            </a:solidFill>
          </a:ln>
        </p:spPr>
      </p:pic>
    </p:spTree>
    <p:extLst>
      <p:ext uri="{BB962C8B-B14F-4D97-AF65-F5344CB8AC3E}">
        <p14:creationId xmlns:p14="http://schemas.microsoft.com/office/powerpoint/2010/main" val="1898389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16</a:t>
            </a:fld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6CDAD7-3FF6-D4BC-B365-4040E2EB7855}"/>
              </a:ext>
            </a:extLst>
          </p:cNvPr>
          <p:cNvSpPr txBox="1"/>
          <p:nvPr/>
        </p:nvSpPr>
        <p:spPr>
          <a:xfrm>
            <a:off x="8628436" y="664010"/>
            <a:ext cx="2373547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altLang="ko-KR" b="1" dirty="0"/>
              <a:t>8-1</a:t>
            </a:r>
            <a:r>
              <a:rPr lang="ko-KR" altLang="en-US" b="1" dirty="0"/>
              <a:t> 예외처리란</a:t>
            </a:r>
            <a:r>
              <a:rPr lang="en-US" altLang="ko-KR" b="1" dirty="0"/>
              <a:t>?</a:t>
            </a:r>
            <a:endParaRPr lang="en-KR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3" y="1611085"/>
            <a:ext cx="104938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String</a:t>
            </a:r>
            <a:r>
              <a:rPr lang="ko-KR" altLang="en-US" sz="3200" b="1" dirty="0"/>
              <a:t>클래스</a:t>
            </a:r>
            <a:endParaRPr lang="en-KR" sz="32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5C46E4E-8F9D-C431-2D85-BFD251F42476}"/>
              </a:ext>
            </a:extLst>
          </p:cNvPr>
          <p:cNvSpPr txBox="1"/>
          <p:nvPr/>
        </p:nvSpPr>
        <p:spPr>
          <a:xfrm>
            <a:off x="738211" y="2247698"/>
            <a:ext cx="9810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문자열을 다루는데 사용하는 불변</a:t>
            </a:r>
            <a:r>
              <a:rPr lang="en-US" altLang="ko-KR" sz="2400" b="1" dirty="0"/>
              <a:t>(immutable)</a:t>
            </a:r>
            <a:r>
              <a:rPr lang="ko-KR" altLang="en-US" sz="2400" b="1" dirty="0"/>
              <a:t> 클래스</a:t>
            </a:r>
            <a:endParaRPr lang="en-KR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4BA38C-54B2-321A-FC9A-803095E118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685" y="2897027"/>
            <a:ext cx="8938595" cy="11234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E907142-B1CB-8875-9703-4B23EF7B95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884" y="4281510"/>
            <a:ext cx="8756355" cy="1741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8009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17</a:t>
            </a:fld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6CDAD7-3FF6-D4BC-B365-4040E2EB7855}"/>
              </a:ext>
            </a:extLst>
          </p:cNvPr>
          <p:cNvSpPr txBox="1"/>
          <p:nvPr/>
        </p:nvSpPr>
        <p:spPr>
          <a:xfrm>
            <a:off x="8628436" y="664010"/>
            <a:ext cx="2373547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altLang="ko-KR" b="1" dirty="0"/>
              <a:t>8-1</a:t>
            </a:r>
            <a:r>
              <a:rPr lang="ko-KR" altLang="en-US" b="1" dirty="0"/>
              <a:t> 예외처리란</a:t>
            </a:r>
            <a:r>
              <a:rPr lang="en-US" altLang="ko-KR" b="1" dirty="0"/>
              <a:t>?</a:t>
            </a:r>
            <a:endParaRPr lang="en-KR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3" y="1611085"/>
            <a:ext cx="104938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String</a:t>
            </a:r>
            <a:r>
              <a:rPr lang="ko-KR" altLang="en-US" sz="3200" b="1" dirty="0"/>
              <a:t>의 비교</a:t>
            </a:r>
            <a:endParaRPr lang="en-KR" sz="32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5C46E4E-8F9D-C431-2D85-BFD251F42476}"/>
              </a:ext>
            </a:extLst>
          </p:cNvPr>
          <p:cNvSpPr txBox="1"/>
          <p:nvPr/>
        </p:nvSpPr>
        <p:spPr>
          <a:xfrm>
            <a:off x="738211" y="2247698"/>
            <a:ext cx="9810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문자열을 비교할 때</a:t>
            </a:r>
            <a:r>
              <a:rPr lang="en-US" altLang="ko-KR" sz="2400" b="1" dirty="0"/>
              <a:t>,</a:t>
            </a:r>
            <a:r>
              <a:rPr lang="ko-KR" altLang="en-US" sz="2400" b="1" dirty="0"/>
              <a:t> </a:t>
            </a:r>
            <a:r>
              <a:rPr lang="en-US" altLang="ko-KR" sz="2400" b="1" dirty="0"/>
              <a:t>==</a:t>
            </a:r>
            <a:r>
              <a:rPr lang="ko-KR" altLang="en-US" sz="2400" b="1" dirty="0"/>
              <a:t>와 </a:t>
            </a:r>
            <a:r>
              <a:rPr lang="en-US" altLang="ko-KR" sz="2400" b="1" dirty="0"/>
              <a:t>equals()</a:t>
            </a:r>
            <a:r>
              <a:rPr lang="ko-KR" altLang="en-US" sz="2400" b="1" dirty="0"/>
              <a:t>의 차이</a:t>
            </a:r>
            <a:endParaRPr lang="en-KR" sz="24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17F4685-3D42-9D1E-91AD-406ADE1EF3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884" y="2764014"/>
            <a:ext cx="8190927" cy="14015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3B56CD4-4D80-97D5-5FC5-2EC065D52B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5471" y="4260175"/>
            <a:ext cx="6312913" cy="2401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6441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18</a:t>
            </a:fld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6CDAD7-3FF6-D4BC-B365-4040E2EB7855}"/>
              </a:ext>
            </a:extLst>
          </p:cNvPr>
          <p:cNvSpPr txBox="1"/>
          <p:nvPr/>
        </p:nvSpPr>
        <p:spPr>
          <a:xfrm>
            <a:off x="8628436" y="664010"/>
            <a:ext cx="2373547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altLang="ko-KR" b="1" dirty="0"/>
              <a:t>8-1</a:t>
            </a:r>
            <a:r>
              <a:rPr lang="ko-KR" altLang="en-US" b="1" dirty="0"/>
              <a:t> 예외처리란</a:t>
            </a:r>
            <a:r>
              <a:rPr lang="en-US" altLang="ko-KR" b="1" dirty="0"/>
              <a:t>?</a:t>
            </a:r>
            <a:endParaRPr lang="en-KR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3" y="1611085"/>
            <a:ext cx="104938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문자열 </a:t>
            </a:r>
            <a:r>
              <a:rPr lang="ko-KR" altLang="en-US" sz="3200" b="1" dirty="0" err="1"/>
              <a:t>리터럴</a:t>
            </a:r>
            <a:endParaRPr lang="en-KR" sz="32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5C46E4E-8F9D-C431-2D85-BFD251F42476}"/>
              </a:ext>
            </a:extLst>
          </p:cNvPr>
          <p:cNvSpPr txBox="1"/>
          <p:nvPr/>
        </p:nvSpPr>
        <p:spPr>
          <a:xfrm>
            <a:off x="738211" y="2247698"/>
            <a:ext cx="9810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자동 생성되는 문자열</a:t>
            </a:r>
            <a:r>
              <a:rPr lang="en-US" altLang="ko-KR" sz="2400" b="1" dirty="0"/>
              <a:t>.</a:t>
            </a:r>
            <a:r>
              <a:rPr lang="ko-KR" altLang="en-US" sz="2400" b="1" dirty="0"/>
              <a:t> 상수풀에 저장해서 재사용</a:t>
            </a:r>
            <a:endParaRPr lang="en-KR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28734A-E037-7D07-D7BD-981D70B2DC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964" y="2899229"/>
            <a:ext cx="5579836" cy="21649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DD3A9B7-2026-2C0B-F754-8E27267420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8252" y="4184650"/>
            <a:ext cx="3111500" cy="1943100"/>
          </a:xfrm>
          <a:prstGeom prst="rect">
            <a:avLst/>
          </a:prstGeom>
          <a:ln>
            <a:solidFill>
              <a:srgbClr val="FFC000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668987C-A9DE-4D3D-C521-45A103C2E8B1}"/>
              </a:ext>
            </a:extLst>
          </p:cNvPr>
          <p:cNvSpPr txBox="1"/>
          <p:nvPr/>
        </p:nvSpPr>
        <p:spPr>
          <a:xfrm>
            <a:off x="4105527" y="839812"/>
            <a:ext cx="36233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상수풀에 대한 설명</a:t>
            </a:r>
            <a:endParaRPr lang="en-KR" sz="2400" b="1" dirty="0"/>
          </a:p>
        </p:txBody>
      </p:sp>
    </p:spTree>
    <p:extLst>
      <p:ext uri="{BB962C8B-B14F-4D97-AF65-F5344CB8AC3E}">
        <p14:creationId xmlns:p14="http://schemas.microsoft.com/office/powerpoint/2010/main" val="24019673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19</a:t>
            </a:fld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6CDAD7-3FF6-D4BC-B365-4040E2EB7855}"/>
              </a:ext>
            </a:extLst>
          </p:cNvPr>
          <p:cNvSpPr txBox="1"/>
          <p:nvPr/>
        </p:nvSpPr>
        <p:spPr>
          <a:xfrm>
            <a:off x="8628436" y="664010"/>
            <a:ext cx="2373547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altLang="ko-KR" b="1" dirty="0"/>
              <a:t>8-1</a:t>
            </a:r>
            <a:r>
              <a:rPr lang="ko-KR" altLang="en-US" b="1" dirty="0"/>
              <a:t> 예외처리란</a:t>
            </a:r>
            <a:r>
              <a:rPr lang="en-US" altLang="ko-KR" b="1" dirty="0"/>
              <a:t>?</a:t>
            </a:r>
            <a:endParaRPr lang="en-KR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3" y="1611085"/>
            <a:ext cx="104938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빈 문자열</a:t>
            </a:r>
            <a:endParaRPr lang="en-KR" sz="32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5C46E4E-8F9D-C431-2D85-BFD251F42476}"/>
              </a:ext>
            </a:extLst>
          </p:cNvPr>
          <p:cNvSpPr txBox="1"/>
          <p:nvPr/>
        </p:nvSpPr>
        <p:spPr>
          <a:xfrm>
            <a:off x="738211" y="2247698"/>
            <a:ext cx="9810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길이가 </a:t>
            </a:r>
            <a:r>
              <a:rPr lang="en-US" altLang="ko-KR" sz="2400" b="1" dirty="0"/>
              <a:t>0</a:t>
            </a:r>
            <a:r>
              <a:rPr lang="ko-KR" altLang="en-US" sz="2400" b="1" dirty="0"/>
              <a:t>인 문자 배열을 가진 문자열</a:t>
            </a:r>
            <a:endParaRPr lang="en-KR" sz="24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22AC3A0-BC19-B414-58EB-8C1E248E10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645" y="2952998"/>
            <a:ext cx="5767491" cy="73651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766464D-D2D4-3C0D-3832-685D553AE6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943" y="3862596"/>
            <a:ext cx="9107891" cy="1215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4872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2</a:t>
            </a:fld>
            <a:endParaRPr lang="en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3" y="1611085"/>
            <a:ext cx="83582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Object</a:t>
            </a:r>
            <a:r>
              <a:rPr lang="ko-KR" altLang="en-US" sz="3200" b="1" dirty="0"/>
              <a:t>클래스 </a:t>
            </a:r>
            <a:r>
              <a:rPr lang="en-US" altLang="ko-KR" sz="3200" b="1" dirty="0"/>
              <a:t>–</a:t>
            </a:r>
            <a:r>
              <a:rPr lang="ko-KR" altLang="en-US" sz="3200" b="1" dirty="0"/>
              <a:t> 모든 클래스의 조상</a:t>
            </a:r>
            <a:endParaRPr lang="en-KR" sz="32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06BAE72-9785-AFF0-A8DA-5AF112F19B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341" y="2158522"/>
            <a:ext cx="9409742" cy="420962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EE6E884-D009-3258-7C76-560E839919FF}"/>
              </a:ext>
            </a:extLst>
          </p:cNvPr>
          <p:cNvSpPr txBox="1"/>
          <p:nvPr/>
        </p:nvSpPr>
        <p:spPr>
          <a:xfrm>
            <a:off x="7630510" y="664010"/>
            <a:ext cx="3371473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altLang="ko-KR" b="1" dirty="0"/>
              <a:t>9-1</a:t>
            </a:r>
            <a:r>
              <a:rPr lang="ko-KR" altLang="en-US" b="1" dirty="0"/>
              <a:t> </a:t>
            </a:r>
            <a:r>
              <a:rPr lang="en-US" altLang="ko-KR" b="1" dirty="0"/>
              <a:t>Object</a:t>
            </a:r>
            <a:r>
              <a:rPr lang="ko-KR" altLang="en-US" b="1" dirty="0"/>
              <a:t>클래스의 메서드</a:t>
            </a:r>
            <a:endParaRPr lang="en-KR" b="1" dirty="0"/>
          </a:p>
        </p:txBody>
      </p:sp>
    </p:spTree>
    <p:extLst>
      <p:ext uri="{BB962C8B-B14F-4D97-AF65-F5344CB8AC3E}">
        <p14:creationId xmlns:p14="http://schemas.microsoft.com/office/powerpoint/2010/main" val="33623589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20</a:t>
            </a:fld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6CDAD7-3FF6-D4BC-B365-4040E2EB7855}"/>
              </a:ext>
            </a:extLst>
          </p:cNvPr>
          <p:cNvSpPr txBox="1"/>
          <p:nvPr/>
        </p:nvSpPr>
        <p:spPr>
          <a:xfrm>
            <a:off x="8628436" y="664010"/>
            <a:ext cx="2373547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altLang="ko-KR" b="1" dirty="0"/>
              <a:t>8-1</a:t>
            </a:r>
            <a:r>
              <a:rPr lang="ko-KR" altLang="en-US" b="1" dirty="0"/>
              <a:t> 예외처리란</a:t>
            </a:r>
            <a:r>
              <a:rPr lang="en-US" altLang="ko-KR" b="1" dirty="0"/>
              <a:t>?</a:t>
            </a:r>
            <a:endParaRPr lang="en-KR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18457" y="1045026"/>
            <a:ext cx="104938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String</a:t>
            </a:r>
            <a:r>
              <a:rPr lang="ko-KR" altLang="en-US" sz="3200" b="1" dirty="0"/>
              <a:t>의 생성자와 메서드</a:t>
            </a:r>
            <a:r>
              <a:rPr lang="en-US" altLang="ko-KR" sz="3200" b="1" dirty="0"/>
              <a:t>(1)</a:t>
            </a:r>
            <a:endParaRPr lang="en-KR" sz="32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88B4EC1-CDC2-C31E-4594-67AC162673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8314" y="1589809"/>
            <a:ext cx="8240485" cy="4846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6238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21</a:t>
            </a:fld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6CDAD7-3FF6-D4BC-B365-4040E2EB7855}"/>
              </a:ext>
            </a:extLst>
          </p:cNvPr>
          <p:cNvSpPr txBox="1"/>
          <p:nvPr/>
        </p:nvSpPr>
        <p:spPr>
          <a:xfrm>
            <a:off x="8628436" y="664010"/>
            <a:ext cx="2373547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altLang="ko-KR" b="1" dirty="0"/>
              <a:t>8-1</a:t>
            </a:r>
            <a:r>
              <a:rPr lang="ko-KR" altLang="en-US" b="1" dirty="0"/>
              <a:t> 예외처리란</a:t>
            </a:r>
            <a:r>
              <a:rPr lang="en-US" altLang="ko-KR" b="1" dirty="0"/>
              <a:t>?</a:t>
            </a:r>
            <a:endParaRPr lang="en-KR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18457" y="1045026"/>
            <a:ext cx="104938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String</a:t>
            </a:r>
            <a:r>
              <a:rPr lang="ko-KR" altLang="en-US" sz="3200" b="1" dirty="0"/>
              <a:t>의 생성자와 메서드</a:t>
            </a:r>
            <a:r>
              <a:rPr lang="en-US" altLang="ko-KR" sz="3200" b="1" dirty="0"/>
              <a:t>(2)</a:t>
            </a:r>
            <a:endParaRPr lang="en-KR" sz="3200" b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E59AED1-4FE9-7A4E-3902-E5DAB36E3F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0970" y="1569237"/>
            <a:ext cx="9163061" cy="5103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0034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22</a:t>
            </a:fld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6CDAD7-3FF6-D4BC-B365-4040E2EB7855}"/>
              </a:ext>
            </a:extLst>
          </p:cNvPr>
          <p:cNvSpPr txBox="1"/>
          <p:nvPr/>
        </p:nvSpPr>
        <p:spPr>
          <a:xfrm>
            <a:off x="8628436" y="664010"/>
            <a:ext cx="2373547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altLang="ko-KR" b="1" dirty="0"/>
              <a:t>8-1</a:t>
            </a:r>
            <a:r>
              <a:rPr lang="ko-KR" altLang="en-US" b="1" dirty="0"/>
              <a:t> 예외처리란</a:t>
            </a:r>
            <a:r>
              <a:rPr lang="en-US" altLang="ko-KR" b="1" dirty="0"/>
              <a:t>?</a:t>
            </a:r>
            <a:endParaRPr lang="en-KR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18457" y="1045026"/>
            <a:ext cx="104938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String</a:t>
            </a:r>
            <a:r>
              <a:rPr lang="ko-KR" altLang="en-US" sz="3200" b="1" dirty="0"/>
              <a:t>의 생성자와 메서드</a:t>
            </a:r>
            <a:r>
              <a:rPr lang="en-US" altLang="ko-KR" sz="3200" b="1" dirty="0"/>
              <a:t>(3)</a:t>
            </a:r>
            <a:endParaRPr lang="en-KR" sz="32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63B1765-EDFF-1A7F-4C69-4F2E3522D6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713" y="1568631"/>
            <a:ext cx="8915631" cy="5017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0289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23</a:t>
            </a:fld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6CDAD7-3FF6-D4BC-B365-4040E2EB7855}"/>
              </a:ext>
            </a:extLst>
          </p:cNvPr>
          <p:cNvSpPr txBox="1"/>
          <p:nvPr/>
        </p:nvSpPr>
        <p:spPr>
          <a:xfrm>
            <a:off x="8628436" y="664010"/>
            <a:ext cx="2373547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altLang="ko-KR" b="1" dirty="0"/>
              <a:t>8-1</a:t>
            </a:r>
            <a:r>
              <a:rPr lang="ko-KR" altLang="en-US" b="1" dirty="0"/>
              <a:t> 예외처리란</a:t>
            </a:r>
            <a:r>
              <a:rPr lang="en-US" altLang="ko-KR" b="1" dirty="0"/>
              <a:t>?</a:t>
            </a:r>
            <a:endParaRPr lang="en-KR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18457" y="1045026"/>
            <a:ext cx="104938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String</a:t>
            </a:r>
            <a:r>
              <a:rPr lang="ko-KR" altLang="en-US" sz="3200" b="1" dirty="0"/>
              <a:t>의 생성자와 메서드</a:t>
            </a:r>
            <a:r>
              <a:rPr lang="en-US" altLang="ko-KR" sz="3200" b="1" dirty="0"/>
              <a:t>(4)</a:t>
            </a:r>
            <a:endParaRPr lang="en-KR" sz="32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825AEF-E26B-EE23-99C3-2287F7EB70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773" y="1596389"/>
            <a:ext cx="9662850" cy="5043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5473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24</a:t>
            </a:fld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6CDAD7-3FF6-D4BC-B365-4040E2EB7855}"/>
              </a:ext>
            </a:extLst>
          </p:cNvPr>
          <p:cNvSpPr txBox="1"/>
          <p:nvPr/>
        </p:nvSpPr>
        <p:spPr>
          <a:xfrm>
            <a:off x="8628436" y="664010"/>
            <a:ext cx="2373547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altLang="ko-KR" b="1" dirty="0"/>
              <a:t>8-1</a:t>
            </a:r>
            <a:r>
              <a:rPr lang="ko-KR" altLang="en-US" b="1" dirty="0"/>
              <a:t> 예외처리란</a:t>
            </a:r>
            <a:r>
              <a:rPr lang="en-US" altLang="ko-KR" b="1" dirty="0"/>
              <a:t>?</a:t>
            </a:r>
            <a:endParaRPr lang="en-KR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18457" y="1045026"/>
            <a:ext cx="104938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String</a:t>
            </a:r>
            <a:r>
              <a:rPr lang="ko-KR" altLang="en-US" sz="3200" b="1" dirty="0"/>
              <a:t>의 생성자와 메서드</a:t>
            </a:r>
            <a:r>
              <a:rPr lang="en-US" altLang="ko-KR" sz="3200" b="1" dirty="0"/>
              <a:t>(5)</a:t>
            </a:r>
            <a:endParaRPr lang="en-KR" sz="32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9D81727-0AA4-5F1D-6AC7-3C35804D2C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0645" y="1571929"/>
            <a:ext cx="8942317" cy="4915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5861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25</a:t>
            </a:fld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6CDAD7-3FF6-D4BC-B365-4040E2EB7855}"/>
              </a:ext>
            </a:extLst>
          </p:cNvPr>
          <p:cNvSpPr txBox="1"/>
          <p:nvPr/>
        </p:nvSpPr>
        <p:spPr>
          <a:xfrm>
            <a:off x="8628436" y="664010"/>
            <a:ext cx="2373547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altLang="ko-KR" b="1" dirty="0"/>
              <a:t>8-1</a:t>
            </a:r>
            <a:r>
              <a:rPr lang="ko-KR" altLang="en-US" b="1" dirty="0"/>
              <a:t> 예외처리란</a:t>
            </a:r>
            <a:r>
              <a:rPr lang="en-US" altLang="ko-KR" b="1" dirty="0"/>
              <a:t>?</a:t>
            </a:r>
            <a:endParaRPr lang="en-KR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3" y="1611085"/>
            <a:ext cx="104938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trim()</a:t>
            </a:r>
            <a:r>
              <a:rPr lang="ko-KR" altLang="en-US" sz="3200" b="1" dirty="0"/>
              <a:t>과 </a:t>
            </a:r>
            <a:r>
              <a:rPr lang="en-US" altLang="ko-KR" sz="3200" b="1" dirty="0"/>
              <a:t>strip() – </a:t>
            </a:r>
            <a:r>
              <a:rPr lang="ko-KR" altLang="en-US" sz="2800" b="1" dirty="0"/>
              <a:t>좌우 공백 제거</a:t>
            </a:r>
            <a:endParaRPr lang="en-KR" sz="32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5C46E4E-8F9D-C431-2D85-BFD251F42476}"/>
              </a:ext>
            </a:extLst>
          </p:cNvPr>
          <p:cNvSpPr txBox="1"/>
          <p:nvPr/>
        </p:nvSpPr>
        <p:spPr>
          <a:xfrm>
            <a:off x="738211" y="2247698"/>
            <a:ext cx="9810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strip()</a:t>
            </a:r>
            <a:r>
              <a:rPr lang="ko-KR" altLang="en-US" sz="2400" b="1" dirty="0"/>
              <a:t>은 유니코드에 추가된 공백도 제거</a:t>
            </a:r>
            <a:endParaRPr lang="en-KR" sz="24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50FEE43-4ABF-95DF-64D8-A57DEF79D8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899" y="2818803"/>
            <a:ext cx="9497349" cy="363279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C5855F2-9667-3260-23A8-B06673BD41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0750" y="2198700"/>
            <a:ext cx="4184650" cy="173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2052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26</a:t>
            </a:fld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6CDAD7-3FF6-D4BC-B365-4040E2EB7855}"/>
              </a:ext>
            </a:extLst>
          </p:cNvPr>
          <p:cNvSpPr txBox="1"/>
          <p:nvPr/>
        </p:nvSpPr>
        <p:spPr>
          <a:xfrm>
            <a:off x="8628436" y="664010"/>
            <a:ext cx="2373547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altLang="ko-KR" b="1" dirty="0"/>
              <a:t>8-1</a:t>
            </a:r>
            <a:r>
              <a:rPr lang="ko-KR" altLang="en-US" b="1" dirty="0"/>
              <a:t> 예외처리란</a:t>
            </a:r>
            <a:r>
              <a:rPr lang="en-US" altLang="ko-KR" b="1" dirty="0"/>
              <a:t>?</a:t>
            </a:r>
            <a:endParaRPr lang="en-KR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3" y="1611085"/>
            <a:ext cx="104938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join()</a:t>
            </a:r>
            <a:r>
              <a:rPr lang="ko-KR" altLang="en-US" sz="3200" b="1" dirty="0"/>
              <a:t>과 </a:t>
            </a:r>
            <a:r>
              <a:rPr lang="en-US" altLang="ko-KR" sz="3200" b="1" dirty="0" err="1"/>
              <a:t>StringJoiner</a:t>
            </a:r>
            <a:endParaRPr lang="en-KR" sz="32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5C46E4E-8F9D-C431-2D85-BFD251F42476}"/>
              </a:ext>
            </a:extLst>
          </p:cNvPr>
          <p:cNvSpPr txBox="1"/>
          <p:nvPr/>
        </p:nvSpPr>
        <p:spPr>
          <a:xfrm>
            <a:off x="738211" y="2247698"/>
            <a:ext cx="9810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여러 문자열을 구분자를 넣어서 하나로 연결</a:t>
            </a:r>
            <a:endParaRPr lang="en-KR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B23D8E-CC07-0F8D-D8F0-361BC77292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512" y="2758252"/>
            <a:ext cx="8060355" cy="129137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F574CF5-19EA-F576-D0DA-A3C49EA2B5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9121" y="4207175"/>
            <a:ext cx="6284735" cy="2016493"/>
          </a:xfrm>
          <a:prstGeom prst="rect">
            <a:avLst/>
          </a:prstGeom>
          <a:ln>
            <a:solidFill>
              <a:srgbClr val="FFC000"/>
            </a:solidFill>
          </a:ln>
        </p:spPr>
      </p:pic>
    </p:spTree>
    <p:extLst>
      <p:ext uri="{BB962C8B-B14F-4D97-AF65-F5344CB8AC3E}">
        <p14:creationId xmlns:p14="http://schemas.microsoft.com/office/powerpoint/2010/main" val="11024764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27</a:t>
            </a:fld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6CDAD7-3FF6-D4BC-B365-4040E2EB7855}"/>
              </a:ext>
            </a:extLst>
          </p:cNvPr>
          <p:cNvSpPr txBox="1"/>
          <p:nvPr/>
        </p:nvSpPr>
        <p:spPr>
          <a:xfrm>
            <a:off x="8628436" y="664010"/>
            <a:ext cx="2373547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altLang="ko-KR" b="1" dirty="0"/>
              <a:t>8-1</a:t>
            </a:r>
            <a:r>
              <a:rPr lang="ko-KR" altLang="en-US" b="1" dirty="0"/>
              <a:t> 예외처리란</a:t>
            </a:r>
            <a:r>
              <a:rPr lang="en-US" altLang="ko-KR" b="1" dirty="0"/>
              <a:t>?</a:t>
            </a:r>
            <a:endParaRPr lang="en-KR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3" y="1611085"/>
            <a:ext cx="81425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/>
              <a:t>컴팩트</a:t>
            </a:r>
            <a:r>
              <a:rPr lang="ko-KR" altLang="en-US" sz="3200" b="1" dirty="0"/>
              <a:t> 문자열</a:t>
            </a:r>
            <a:r>
              <a:rPr lang="en-US" altLang="ko-KR" sz="3200" b="1" dirty="0"/>
              <a:t>(compact string) – JDK 9</a:t>
            </a:r>
            <a:endParaRPr lang="en-KR" sz="32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76C02F-E300-471F-4004-A56FBCFF9E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272" y="2852085"/>
            <a:ext cx="8557825" cy="73956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C2E36FC-18DB-043E-127B-D7DCBAA1C77B}"/>
              </a:ext>
            </a:extLst>
          </p:cNvPr>
          <p:cNvSpPr txBox="1"/>
          <p:nvPr/>
        </p:nvSpPr>
        <p:spPr>
          <a:xfrm>
            <a:off x="738212" y="2247698"/>
            <a:ext cx="102057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메모리 절약을 위해</a:t>
            </a:r>
            <a:r>
              <a:rPr lang="en-US" altLang="ko-KR" sz="2400" b="1" dirty="0"/>
              <a:t>,</a:t>
            </a:r>
            <a:r>
              <a:rPr lang="ko-KR" altLang="en-US" sz="2400" b="1" dirty="0"/>
              <a:t> 모든 문자가 </a:t>
            </a:r>
            <a:r>
              <a:rPr lang="en-US" altLang="ko-KR" sz="2400" b="1" dirty="0"/>
              <a:t>Latin-1</a:t>
            </a:r>
            <a:r>
              <a:rPr lang="ko-KR" altLang="en-US" sz="2400" b="1" dirty="0"/>
              <a:t>인 경우 </a:t>
            </a:r>
            <a:r>
              <a:rPr lang="en-US" altLang="ko-KR" sz="2400" b="1" dirty="0"/>
              <a:t>1</a:t>
            </a:r>
            <a:r>
              <a:rPr lang="ko-KR" altLang="en-US" sz="2400" b="1" dirty="0"/>
              <a:t> </a:t>
            </a:r>
            <a:r>
              <a:rPr lang="en-US" altLang="ko-KR" sz="2400" b="1" dirty="0"/>
              <a:t>byte</a:t>
            </a:r>
            <a:r>
              <a:rPr lang="ko-KR" altLang="en-US" sz="2400" b="1" dirty="0"/>
              <a:t>로 저장</a:t>
            </a:r>
            <a:endParaRPr lang="en-KR" sz="24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FF18A5F-0B51-F177-9F89-E2F4DE7EEB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5437" y="3795184"/>
            <a:ext cx="5645728" cy="213691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D4C7731-1710-BE5E-7ACE-D51FDFB8B3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9392" y="6160925"/>
            <a:ext cx="7772400" cy="288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0998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28</a:t>
            </a:fld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6CDAD7-3FF6-D4BC-B365-4040E2EB7855}"/>
              </a:ext>
            </a:extLst>
          </p:cNvPr>
          <p:cNvSpPr txBox="1"/>
          <p:nvPr/>
        </p:nvSpPr>
        <p:spPr>
          <a:xfrm>
            <a:off x="8628436" y="664010"/>
            <a:ext cx="2373547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altLang="ko-KR" b="1" dirty="0"/>
              <a:t>8-1</a:t>
            </a:r>
            <a:r>
              <a:rPr lang="ko-KR" altLang="en-US" b="1" dirty="0"/>
              <a:t> 예외처리란</a:t>
            </a:r>
            <a:r>
              <a:rPr lang="en-US" altLang="ko-KR" b="1" dirty="0"/>
              <a:t>?</a:t>
            </a:r>
            <a:endParaRPr lang="en-KR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3" y="1611085"/>
            <a:ext cx="104938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문자 인코딩 변환</a:t>
            </a:r>
            <a:endParaRPr lang="en-KR" sz="32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5C46E4E-8F9D-C431-2D85-BFD251F42476}"/>
              </a:ext>
            </a:extLst>
          </p:cNvPr>
          <p:cNvSpPr txBox="1"/>
          <p:nvPr/>
        </p:nvSpPr>
        <p:spPr>
          <a:xfrm>
            <a:off x="738211" y="2247698"/>
            <a:ext cx="9810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/>
              <a:t>getBytes</a:t>
            </a:r>
            <a:r>
              <a:rPr lang="en-US" altLang="ko-KR" sz="2400" b="1" dirty="0"/>
              <a:t>()</a:t>
            </a:r>
            <a:r>
              <a:rPr lang="ko-KR" altLang="en-US" sz="2400" b="1" dirty="0"/>
              <a:t>로 문자열의 인코딩을 변환 가능</a:t>
            </a:r>
            <a:endParaRPr lang="en-KR" sz="24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1249918-B8D4-1A01-38E6-C0CC208BB6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3759736"/>
            <a:ext cx="7924978" cy="266646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DAD84F6-C10B-000A-EAF4-2185C59D71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0128" y="2374900"/>
            <a:ext cx="2387600" cy="17272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64EEB9D-A81D-55D5-AA6C-A9CF35E7FD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7272" y="2872959"/>
            <a:ext cx="7772400" cy="743003"/>
          </a:xfrm>
          <a:prstGeom prst="rect">
            <a:avLst/>
          </a:prstGeom>
          <a:ln>
            <a:solidFill>
              <a:srgbClr val="FFC000"/>
            </a:solidFill>
          </a:ln>
        </p:spPr>
      </p:pic>
    </p:spTree>
    <p:extLst>
      <p:ext uri="{BB962C8B-B14F-4D97-AF65-F5344CB8AC3E}">
        <p14:creationId xmlns:p14="http://schemas.microsoft.com/office/powerpoint/2010/main" val="23511769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29</a:t>
            </a:fld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6CDAD7-3FF6-D4BC-B365-4040E2EB7855}"/>
              </a:ext>
            </a:extLst>
          </p:cNvPr>
          <p:cNvSpPr txBox="1"/>
          <p:nvPr/>
        </p:nvSpPr>
        <p:spPr>
          <a:xfrm>
            <a:off x="8628436" y="664010"/>
            <a:ext cx="2373547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altLang="ko-KR" b="1" dirty="0"/>
              <a:t>8-1</a:t>
            </a:r>
            <a:r>
              <a:rPr lang="ko-KR" altLang="en-US" b="1" dirty="0"/>
              <a:t> 예외처리란</a:t>
            </a:r>
            <a:r>
              <a:rPr lang="en-US" altLang="ko-KR" b="1" dirty="0"/>
              <a:t>?</a:t>
            </a:r>
            <a:endParaRPr lang="en-KR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3" y="1611085"/>
            <a:ext cx="104938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형식화된 문자열 </a:t>
            </a:r>
            <a:r>
              <a:rPr lang="en-US" altLang="ko-KR" sz="3200" b="1" dirty="0"/>
              <a:t>-</a:t>
            </a:r>
            <a:r>
              <a:rPr lang="ko-KR" altLang="en-US" sz="3200" b="1" dirty="0"/>
              <a:t> </a:t>
            </a:r>
            <a:r>
              <a:rPr lang="en-US" sz="3200" b="1" dirty="0"/>
              <a:t>format()</a:t>
            </a:r>
            <a:r>
              <a:rPr lang="en-US" altLang="ko-KR" sz="3200" b="1" dirty="0"/>
              <a:t>,</a:t>
            </a:r>
            <a:r>
              <a:rPr lang="ko-KR" altLang="en-US" sz="3200" b="1" dirty="0"/>
              <a:t> </a:t>
            </a:r>
            <a:r>
              <a:rPr lang="en-US" altLang="ko-KR" sz="3200" b="1" dirty="0"/>
              <a:t>formatted()</a:t>
            </a:r>
            <a:endParaRPr lang="en-KR" sz="32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5C46E4E-8F9D-C431-2D85-BFD251F42476}"/>
              </a:ext>
            </a:extLst>
          </p:cNvPr>
          <p:cNvSpPr txBox="1"/>
          <p:nvPr/>
        </p:nvSpPr>
        <p:spPr>
          <a:xfrm>
            <a:off x="738211" y="2247698"/>
            <a:ext cx="9810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정해진 형식에 맞게 문자열을 생성해서 반환</a:t>
            </a:r>
            <a:endParaRPr lang="en-KR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7850B5-03CB-F1D1-E61E-EDC9E96E18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514" y="2937469"/>
            <a:ext cx="7772400" cy="7713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3D8CBA5-87B4-5BE6-D3B6-DE78B00333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3435" y="4283848"/>
            <a:ext cx="5659121" cy="833363"/>
          </a:xfrm>
          <a:prstGeom prst="rect">
            <a:avLst/>
          </a:prstGeom>
          <a:ln>
            <a:solidFill>
              <a:srgbClr val="FFC000"/>
            </a:solidFill>
          </a:ln>
        </p:spPr>
      </p:pic>
      <p:sp>
        <p:nvSpPr>
          <p:cNvPr id="6" name="Right Arrow 5">
            <a:extLst>
              <a:ext uri="{FF2B5EF4-FFF2-40B4-BE49-F238E27FC236}">
                <a16:creationId xmlns:a16="http://schemas.microsoft.com/office/drawing/2014/main" id="{460C4B65-6155-B66F-811D-7F8A31A2957D}"/>
              </a:ext>
            </a:extLst>
          </p:cNvPr>
          <p:cNvSpPr/>
          <p:nvPr/>
        </p:nvSpPr>
        <p:spPr>
          <a:xfrm rot="5400000">
            <a:off x="4123434" y="3803000"/>
            <a:ext cx="624116" cy="435429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25049563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3</a:t>
            </a:fld>
            <a:endParaRPr lang="en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3" y="1611085"/>
            <a:ext cx="104938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equals(Object obj)</a:t>
            </a:r>
            <a:endParaRPr lang="en-KR" sz="32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5C46E4E-8F9D-C431-2D85-BFD251F42476}"/>
              </a:ext>
            </a:extLst>
          </p:cNvPr>
          <p:cNvSpPr txBox="1"/>
          <p:nvPr/>
        </p:nvSpPr>
        <p:spPr>
          <a:xfrm>
            <a:off x="738211" y="2247698"/>
            <a:ext cx="9810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객체 </a:t>
            </a:r>
            <a:r>
              <a:rPr lang="ko-KR" altLang="en-US" sz="2400" b="1" dirty="0">
                <a:solidFill>
                  <a:srgbClr val="FF0000"/>
                </a:solidFill>
              </a:rPr>
              <a:t>자신과 </a:t>
            </a:r>
            <a:r>
              <a:rPr lang="en-US" altLang="ko-KR" sz="2400" b="1" dirty="0">
                <a:solidFill>
                  <a:srgbClr val="FF0000"/>
                </a:solidFill>
              </a:rPr>
              <a:t>obj</a:t>
            </a:r>
            <a:r>
              <a:rPr lang="ko-KR" altLang="en-US" sz="2400" b="1" dirty="0" err="1">
                <a:solidFill>
                  <a:srgbClr val="FF0000"/>
                </a:solidFill>
              </a:rPr>
              <a:t>를</a:t>
            </a:r>
            <a:r>
              <a:rPr lang="ko-KR" altLang="en-US" sz="2400" b="1" dirty="0">
                <a:solidFill>
                  <a:srgbClr val="FF0000"/>
                </a:solidFill>
              </a:rPr>
              <a:t> 비교</a:t>
            </a:r>
            <a:r>
              <a:rPr lang="ko-KR" altLang="en-US" sz="2400" b="1" dirty="0"/>
              <a:t>해서 </a:t>
            </a:r>
            <a:r>
              <a:rPr lang="en-US" altLang="ko-KR" sz="2400" b="1" dirty="0"/>
              <a:t>true</a:t>
            </a:r>
            <a:r>
              <a:rPr lang="ko-KR" altLang="en-US" sz="2400" b="1" dirty="0"/>
              <a:t> 또는 </a:t>
            </a:r>
            <a:r>
              <a:rPr lang="en-US" altLang="ko-KR" sz="2400" b="1" dirty="0"/>
              <a:t>false</a:t>
            </a:r>
            <a:r>
              <a:rPr lang="ko-KR" altLang="en-US" sz="2400" b="1" dirty="0" err="1"/>
              <a:t>를</a:t>
            </a:r>
            <a:r>
              <a:rPr lang="ko-KR" altLang="en-US" sz="2400" b="1" dirty="0"/>
              <a:t> 반환</a:t>
            </a:r>
            <a:endParaRPr lang="en-KR" sz="2400" b="1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412AE23-B305-155D-6C70-BC37BDAB2A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9758" y="2947964"/>
            <a:ext cx="7391400" cy="36703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28FCA08-9C45-F95A-00D1-4AFD5AA403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4972" y="2815367"/>
            <a:ext cx="6982517" cy="83464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81D317D-0BB2-6522-78BD-99EEFB74A0B9}"/>
              </a:ext>
            </a:extLst>
          </p:cNvPr>
          <p:cNvSpPr txBox="1"/>
          <p:nvPr/>
        </p:nvSpPr>
        <p:spPr>
          <a:xfrm>
            <a:off x="7630510" y="664010"/>
            <a:ext cx="3371473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altLang="ko-KR" b="1" dirty="0"/>
              <a:t>9-1</a:t>
            </a:r>
            <a:r>
              <a:rPr lang="ko-KR" altLang="en-US" b="1" dirty="0"/>
              <a:t> </a:t>
            </a:r>
            <a:r>
              <a:rPr lang="en-US" altLang="ko-KR" b="1" dirty="0"/>
              <a:t>Object</a:t>
            </a:r>
            <a:r>
              <a:rPr lang="ko-KR" altLang="en-US" b="1" dirty="0"/>
              <a:t>클래스의 메서드</a:t>
            </a:r>
            <a:endParaRPr lang="en-KR" b="1" dirty="0"/>
          </a:p>
        </p:txBody>
      </p:sp>
    </p:spTree>
    <p:extLst>
      <p:ext uri="{BB962C8B-B14F-4D97-AF65-F5344CB8AC3E}">
        <p14:creationId xmlns:p14="http://schemas.microsoft.com/office/powerpoint/2010/main" val="21200926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30</a:t>
            </a:fld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6CDAD7-3FF6-D4BC-B365-4040E2EB7855}"/>
              </a:ext>
            </a:extLst>
          </p:cNvPr>
          <p:cNvSpPr txBox="1"/>
          <p:nvPr/>
        </p:nvSpPr>
        <p:spPr>
          <a:xfrm>
            <a:off x="8628436" y="664010"/>
            <a:ext cx="2373547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altLang="ko-KR" b="1" dirty="0"/>
              <a:t>8-1</a:t>
            </a:r>
            <a:r>
              <a:rPr lang="ko-KR" altLang="en-US" b="1" dirty="0"/>
              <a:t> 예외처리란</a:t>
            </a:r>
            <a:r>
              <a:rPr lang="en-US" altLang="ko-KR" b="1" dirty="0"/>
              <a:t>?</a:t>
            </a:r>
            <a:endParaRPr lang="en-KR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3" y="1611085"/>
            <a:ext cx="104938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err="1"/>
              <a:t>StringBuffer</a:t>
            </a:r>
            <a:endParaRPr lang="en-KR" sz="32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5C46E4E-8F9D-C431-2D85-BFD251F42476}"/>
              </a:ext>
            </a:extLst>
          </p:cNvPr>
          <p:cNvSpPr txBox="1"/>
          <p:nvPr/>
        </p:nvSpPr>
        <p:spPr>
          <a:xfrm>
            <a:off x="738211" y="2247698"/>
            <a:ext cx="9810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문자열의 내용을 변경 가능</a:t>
            </a:r>
            <a:r>
              <a:rPr lang="en-US" altLang="ko-KR" sz="2400" b="1" dirty="0"/>
              <a:t>. </a:t>
            </a:r>
            <a:r>
              <a:rPr lang="ko-KR" altLang="en-US" sz="2400" b="1" dirty="0"/>
              <a:t>변경해도 새로운 객체 생성 안됨</a:t>
            </a:r>
            <a:r>
              <a:rPr lang="en-US" altLang="ko-KR" sz="2400" b="1" dirty="0"/>
              <a:t>.</a:t>
            </a:r>
            <a:endParaRPr lang="en-KR" sz="24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A43025C-29E3-6C05-BF46-637A970661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168" y="2761107"/>
            <a:ext cx="6038654" cy="223895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DB1B39E-9EA9-588C-E6A8-344F385AD0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3813" y="4905749"/>
            <a:ext cx="6007916" cy="1768427"/>
          </a:xfrm>
          <a:prstGeom prst="rect">
            <a:avLst/>
          </a:prstGeom>
          <a:ln>
            <a:solidFill>
              <a:srgbClr val="FFC000"/>
            </a:solidFill>
          </a:ln>
        </p:spPr>
      </p:pic>
    </p:spTree>
    <p:extLst>
      <p:ext uri="{BB962C8B-B14F-4D97-AF65-F5344CB8AC3E}">
        <p14:creationId xmlns:p14="http://schemas.microsoft.com/office/powerpoint/2010/main" val="5491953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31</a:t>
            </a:fld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6CDAD7-3FF6-D4BC-B365-4040E2EB7855}"/>
              </a:ext>
            </a:extLst>
          </p:cNvPr>
          <p:cNvSpPr txBox="1"/>
          <p:nvPr/>
        </p:nvSpPr>
        <p:spPr>
          <a:xfrm>
            <a:off x="8628436" y="664010"/>
            <a:ext cx="2373547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altLang="ko-KR" b="1" dirty="0"/>
              <a:t>8-1</a:t>
            </a:r>
            <a:r>
              <a:rPr lang="ko-KR" altLang="en-US" b="1" dirty="0"/>
              <a:t> 예외처리란</a:t>
            </a:r>
            <a:r>
              <a:rPr lang="en-US" altLang="ko-KR" b="1" dirty="0"/>
              <a:t>?</a:t>
            </a:r>
            <a:endParaRPr lang="en-KR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3" y="1611085"/>
            <a:ext cx="104938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append() </a:t>
            </a:r>
            <a:endParaRPr lang="en-KR" sz="32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5C46E4E-8F9D-C431-2D85-BFD251F42476}"/>
              </a:ext>
            </a:extLst>
          </p:cNvPr>
          <p:cNvSpPr txBox="1"/>
          <p:nvPr/>
        </p:nvSpPr>
        <p:spPr>
          <a:xfrm>
            <a:off x="738211" y="2247698"/>
            <a:ext cx="9810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/>
              <a:t>StringBuffer</a:t>
            </a:r>
            <a:r>
              <a:rPr lang="ko-KR" altLang="en-US" sz="2400" b="1" dirty="0"/>
              <a:t>의 마지막에 새로운 내용 추가</a:t>
            </a:r>
            <a:r>
              <a:rPr lang="en-US" altLang="ko-KR" sz="2400" b="1" dirty="0"/>
              <a:t>.</a:t>
            </a:r>
            <a:r>
              <a:rPr lang="ko-KR" altLang="en-US" sz="2400" b="1" dirty="0"/>
              <a:t> 자기자신을 반환</a:t>
            </a:r>
            <a:endParaRPr lang="en-KR" sz="24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5A33AD8-E330-C796-416E-F0EDECD94D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901" y="2756671"/>
            <a:ext cx="6029227" cy="148183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D2AF5ED-93F7-0C2E-DABC-F6EAFE2FEC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913" y="4365595"/>
            <a:ext cx="8053546" cy="1243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9243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32</a:t>
            </a:fld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6CDAD7-3FF6-D4BC-B365-4040E2EB7855}"/>
              </a:ext>
            </a:extLst>
          </p:cNvPr>
          <p:cNvSpPr txBox="1"/>
          <p:nvPr/>
        </p:nvSpPr>
        <p:spPr>
          <a:xfrm>
            <a:off x="8628436" y="664010"/>
            <a:ext cx="2373547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altLang="ko-KR" b="1" dirty="0"/>
              <a:t>8-1</a:t>
            </a:r>
            <a:r>
              <a:rPr lang="ko-KR" altLang="en-US" b="1" dirty="0"/>
              <a:t> 예외처리란</a:t>
            </a:r>
            <a:r>
              <a:rPr lang="en-US" altLang="ko-KR" b="1" dirty="0"/>
              <a:t>?</a:t>
            </a:r>
            <a:endParaRPr lang="en-KR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3" y="1611085"/>
            <a:ext cx="104938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/>
              <a:t>StringBuffer</a:t>
            </a:r>
            <a:r>
              <a:rPr lang="ko-KR" altLang="en-US" sz="3200" b="1" dirty="0"/>
              <a:t>의 비교</a:t>
            </a:r>
            <a:endParaRPr lang="en-KR" sz="32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5C46E4E-8F9D-C431-2D85-BFD251F42476}"/>
              </a:ext>
            </a:extLst>
          </p:cNvPr>
          <p:cNvSpPr txBox="1"/>
          <p:nvPr/>
        </p:nvSpPr>
        <p:spPr>
          <a:xfrm>
            <a:off x="738211" y="2247698"/>
            <a:ext cx="9810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String</a:t>
            </a:r>
            <a:r>
              <a:rPr lang="ko-KR" altLang="en-US" sz="2400" b="1" dirty="0"/>
              <a:t>과 달리 </a:t>
            </a:r>
            <a:r>
              <a:rPr lang="en-US" altLang="ko-KR" sz="2400" b="1" dirty="0"/>
              <a:t>equals()</a:t>
            </a:r>
            <a:r>
              <a:rPr lang="ko-KR" altLang="en-US" sz="2400" b="1" dirty="0" err="1"/>
              <a:t>를</a:t>
            </a:r>
            <a:r>
              <a:rPr lang="ko-KR" altLang="en-US" sz="2400" b="1" dirty="0"/>
              <a:t> </a:t>
            </a:r>
            <a:r>
              <a:rPr lang="ko-KR" altLang="en-US" sz="2400" b="1" dirty="0" err="1"/>
              <a:t>오버라이딩하지</a:t>
            </a:r>
            <a:r>
              <a:rPr lang="ko-KR" altLang="en-US" sz="2400" b="1" dirty="0"/>
              <a:t> 않음</a:t>
            </a:r>
            <a:r>
              <a:rPr lang="en-US" altLang="ko-KR" sz="2400" b="1" dirty="0"/>
              <a:t>.(</a:t>
            </a:r>
            <a:r>
              <a:rPr lang="ko-KR" altLang="en-US" sz="2400" b="1" dirty="0"/>
              <a:t>주소비교</a:t>
            </a:r>
            <a:r>
              <a:rPr lang="en-US" altLang="ko-KR" sz="2400" b="1" dirty="0"/>
              <a:t>)</a:t>
            </a:r>
            <a:r>
              <a:rPr lang="ko-KR" altLang="en-US" sz="2400" b="1" dirty="0"/>
              <a:t> </a:t>
            </a:r>
            <a:endParaRPr lang="en-KR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ED6059-566F-7354-3669-F388165229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398" y="2793737"/>
            <a:ext cx="5597231" cy="157260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7EBE4BF-62F0-9F5E-8FA3-D7C16D69D3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6035" y="4570970"/>
            <a:ext cx="5249031" cy="1187280"/>
          </a:xfrm>
          <a:prstGeom prst="rect">
            <a:avLst/>
          </a:prstGeom>
          <a:ln>
            <a:solidFill>
              <a:srgbClr val="FFC000"/>
            </a:solidFill>
          </a:ln>
        </p:spPr>
      </p:pic>
    </p:spTree>
    <p:extLst>
      <p:ext uri="{BB962C8B-B14F-4D97-AF65-F5344CB8AC3E}">
        <p14:creationId xmlns:p14="http://schemas.microsoft.com/office/powerpoint/2010/main" val="22560114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33</a:t>
            </a:fld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6CDAD7-3FF6-D4BC-B365-4040E2EB7855}"/>
              </a:ext>
            </a:extLst>
          </p:cNvPr>
          <p:cNvSpPr txBox="1"/>
          <p:nvPr/>
        </p:nvSpPr>
        <p:spPr>
          <a:xfrm>
            <a:off x="8628436" y="664010"/>
            <a:ext cx="2373547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altLang="ko-KR" b="1" dirty="0"/>
              <a:t>8-1</a:t>
            </a:r>
            <a:r>
              <a:rPr lang="ko-KR" altLang="en-US" b="1" dirty="0"/>
              <a:t> 예외처리란</a:t>
            </a:r>
            <a:r>
              <a:rPr lang="en-US" altLang="ko-KR" b="1" dirty="0"/>
              <a:t>?</a:t>
            </a:r>
            <a:endParaRPr lang="en-KR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691636" y="1040451"/>
            <a:ext cx="104938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err="1"/>
              <a:t>StringBuffer</a:t>
            </a:r>
            <a:r>
              <a:rPr lang="ko-KR" altLang="en-US" sz="3200" b="1" dirty="0"/>
              <a:t>의 생성자와 메서드</a:t>
            </a:r>
            <a:r>
              <a:rPr lang="en-US" altLang="ko-KR" sz="3200" b="1" dirty="0"/>
              <a:t>(1)</a:t>
            </a:r>
            <a:endParaRPr lang="en-KR" sz="32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2139BD-6524-D639-0C11-2E2362E6D4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9135" y="1592128"/>
            <a:ext cx="7986819" cy="5105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6006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34</a:t>
            </a:fld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6CDAD7-3FF6-D4BC-B365-4040E2EB7855}"/>
              </a:ext>
            </a:extLst>
          </p:cNvPr>
          <p:cNvSpPr txBox="1"/>
          <p:nvPr/>
        </p:nvSpPr>
        <p:spPr>
          <a:xfrm>
            <a:off x="8628436" y="664010"/>
            <a:ext cx="2373547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altLang="ko-KR" b="1" dirty="0"/>
              <a:t>8-1</a:t>
            </a:r>
            <a:r>
              <a:rPr lang="ko-KR" altLang="en-US" b="1" dirty="0"/>
              <a:t> 예외처리란</a:t>
            </a:r>
            <a:r>
              <a:rPr lang="en-US" altLang="ko-KR" b="1" dirty="0"/>
              <a:t>?</a:t>
            </a:r>
            <a:endParaRPr lang="en-KR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16D0219-E02F-D7D6-526B-0E54C2CC33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0509" y="1584217"/>
            <a:ext cx="7772400" cy="51741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AA02419-48F0-72BE-F7DA-A237FDFAE88C}"/>
              </a:ext>
            </a:extLst>
          </p:cNvPr>
          <p:cNvSpPr txBox="1"/>
          <p:nvPr/>
        </p:nvSpPr>
        <p:spPr>
          <a:xfrm>
            <a:off x="691636" y="1040451"/>
            <a:ext cx="104938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err="1"/>
              <a:t>StringBuffer</a:t>
            </a:r>
            <a:r>
              <a:rPr lang="ko-KR" altLang="en-US" sz="3200" b="1" dirty="0"/>
              <a:t>의 생성자와 메서드</a:t>
            </a:r>
            <a:r>
              <a:rPr lang="en-US" altLang="ko-KR" sz="3200" b="1" dirty="0"/>
              <a:t>(2)</a:t>
            </a:r>
            <a:endParaRPr lang="en-KR" sz="3200" b="1" dirty="0"/>
          </a:p>
        </p:txBody>
      </p:sp>
    </p:spTree>
    <p:extLst>
      <p:ext uri="{BB962C8B-B14F-4D97-AF65-F5344CB8AC3E}">
        <p14:creationId xmlns:p14="http://schemas.microsoft.com/office/powerpoint/2010/main" val="22627699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35</a:t>
            </a:fld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6CDAD7-3FF6-D4BC-B365-4040E2EB7855}"/>
              </a:ext>
            </a:extLst>
          </p:cNvPr>
          <p:cNvSpPr txBox="1"/>
          <p:nvPr/>
        </p:nvSpPr>
        <p:spPr>
          <a:xfrm>
            <a:off x="8628436" y="664010"/>
            <a:ext cx="2373547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altLang="ko-KR" b="1" dirty="0"/>
              <a:t>8-1</a:t>
            </a:r>
            <a:r>
              <a:rPr lang="ko-KR" altLang="en-US" b="1" dirty="0"/>
              <a:t> 예외처리란</a:t>
            </a:r>
            <a:r>
              <a:rPr lang="en-US" altLang="ko-KR" b="1" dirty="0"/>
              <a:t>?</a:t>
            </a:r>
            <a:endParaRPr lang="en-KR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691636" y="967711"/>
            <a:ext cx="104938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err="1"/>
              <a:t>StringBuffer</a:t>
            </a:r>
            <a:r>
              <a:rPr lang="ko-KR" altLang="en-US" sz="3200" b="1" dirty="0"/>
              <a:t>의 생성자와 메서드</a:t>
            </a:r>
            <a:r>
              <a:rPr lang="en-US" altLang="ko-KR" sz="3200" b="1" dirty="0"/>
              <a:t>(3)</a:t>
            </a:r>
            <a:endParaRPr lang="en-KR" sz="32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BF6B66-D274-AA41-2885-E5EE1DB524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9135" y="1536449"/>
            <a:ext cx="7907917" cy="5283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7052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36</a:t>
            </a:fld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6CDAD7-3FF6-D4BC-B365-4040E2EB7855}"/>
              </a:ext>
            </a:extLst>
          </p:cNvPr>
          <p:cNvSpPr txBox="1"/>
          <p:nvPr/>
        </p:nvSpPr>
        <p:spPr>
          <a:xfrm>
            <a:off x="8628436" y="664010"/>
            <a:ext cx="2373547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altLang="ko-KR" b="1" dirty="0"/>
              <a:t>8-1</a:t>
            </a:r>
            <a:r>
              <a:rPr lang="ko-KR" altLang="en-US" b="1" dirty="0"/>
              <a:t> 예외처리란</a:t>
            </a:r>
            <a:r>
              <a:rPr lang="en-US" altLang="ko-KR" b="1" dirty="0"/>
              <a:t>?</a:t>
            </a:r>
            <a:endParaRPr lang="en-KR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3" y="1611085"/>
            <a:ext cx="104938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StringBuilder</a:t>
            </a:r>
            <a:endParaRPr lang="en-KR" sz="32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5C46E4E-8F9D-C431-2D85-BFD251F42476}"/>
              </a:ext>
            </a:extLst>
          </p:cNvPr>
          <p:cNvSpPr txBox="1"/>
          <p:nvPr/>
        </p:nvSpPr>
        <p:spPr>
          <a:xfrm>
            <a:off x="738211" y="2247698"/>
            <a:ext cx="103904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/>
              <a:t>StringBuffer</a:t>
            </a:r>
            <a:r>
              <a:rPr lang="ko-KR" altLang="en-US" sz="2400" b="1" dirty="0"/>
              <a:t>와 완전 동일</a:t>
            </a:r>
            <a:r>
              <a:rPr lang="en-US" altLang="ko-KR" sz="2400" b="1" dirty="0"/>
              <a:t>.</a:t>
            </a:r>
            <a:r>
              <a:rPr lang="ko-KR" altLang="en-US" sz="2400" b="1" dirty="0"/>
              <a:t> 동기화 기능만 제거</a:t>
            </a:r>
            <a:r>
              <a:rPr lang="en-US" altLang="ko-KR" sz="2400" b="1" dirty="0"/>
              <a:t>(</a:t>
            </a:r>
            <a:r>
              <a:rPr lang="ko-KR" altLang="en-US" sz="2400" b="1" dirty="0"/>
              <a:t>싱글 쓰레드인 경우 성능 향상</a:t>
            </a:r>
            <a:r>
              <a:rPr lang="en-US" altLang="ko-KR" sz="2400" b="1" dirty="0"/>
              <a:t>).</a:t>
            </a:r>
            <a:endParaRPr lang="en-KR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DA7749-983D-47D3-7D3C-48AA3E483E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365" y="2805434"/>
            <a:ext cx="7772400" cy="1303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82566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37</a:t>
            </a:fld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6CDAD7-3FF6-D4BC-B365-4040E2EB7855}"/>
              </a:ext>
            </a:extLst>
          </p:cNvPr>
          <p:cNvSpPr txBox="1"/>
          <p:nvPr/>
        </p:nvSpPr>
        <p:spPr>
          <a:xfrm>
            <a:off x="8628436" y="664010"/>
            <a:ext cx="2373547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altLang="ko-KR" b="1" dirty="0"/>
              <a:t>8-1</a:t>
            </a:r>
            <a:r>
              <a:rPr lang="ko-KR" altLang="en-US" b="1" dirty="0"/>
              <a:t> 예외처리란</a:t>
            </a:r>
            <a:r>
              <a:rPr lang="en-US" altLang="ko-KR" b="1" dirty="0"/>
              <a:t>?</a:t>
            </a:r>
            <a:endParaRPr lang="en-KR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3" y="1611085"/>
            <a:ext cx="104938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Math</a:t>
            </a:r>
            <a:r>
              <a:rPr lang="ko-KR" altLang="en-US" sz="3200" b="1" dirty="0"/>
              <a:t>클래스</a:t>
            </a:r>
            <a:endParaRPr lang="en-KR" sz="32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5C46E4E-8F9D-C431-2D85-BFD251F42476}"/>
              </a:ext>
            </a:extLst>
          </p:cNvPr>
          <p:cNvSpPr txBox="1"/>
          <p:nvPr/>
        </p:nvSpPr>
        <p:spPr>
          <a:xfrm>
            <a:off x="738211" y="2247698"/>
            <a:ext cx="9810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수학적 계산에 유용한 메서드를 제공</a:t>
            </a:r>
            <a:endParaRPr lang="en-KR" sz="24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FBCC11-7F14-F836-869D-629520C5D556}"/>
              </a:ext>
            </a:extLst>
          </p:cNvPr>
          <p:cNvSpPr txBox="1"/>
          <p:nvPr/>
        </p:nvSpPr>
        <p:spPr>
          <a:xfrm>
            <a:off x="838853" y="2874551"/>
            <a:ext cx="98100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/>
              <a:t>올림</a:t>
            </a:r>
            <a:r>
              <a:rPr lang="en-US" altLang="ko-KR" sz="2000" dirty="0"/>
              <a:t>,</a:t>
            </a:r>
            <a:r>
              <a:rPr lang="ko-KR" altLang="en-US" sz="2000" dirty="0"/>
              <a:t> 버림</a:t>
            </a:r>
            <a:r>
              <a:rPr lang="en-US" altLang="ko-KR" sz="2000" dirty="0"/>
              <a:t>, </a:t>
            </a:r>
            <a:r>
              <a:rPr lang="ko-KR" altLang="en-US" sz="2000" dirty="0"/>
              <a:t>반올림</a:t>
            </a:r>
            <a:r>
              <a:rPr lang="en-US" altLang="ko-KR" sz="2000" dirty="0"/>
              <a:t> – ceil(), floor(), round(), </a:t>
            </a:r>
            <a:r>
              <a:rPr lang="en-US" altLang="ko-KR" sz="2000" dirty="0" err="1"/>
              <a:t>rint</a:t>
            </a:r>
            <a:r>
              <a:rPr lang="en-US" altLang="ko-KR" sz="2000" dirty="0"/>
              <a:t>(), ...</a:t>
            </a:r>
            <a:endParaRPr lang="en-KR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FB88F9-E995-BF01-79C2-8D41DC42A595}"/>
              </a:ext>
            </a:extLst>
          </p:cNvPr>
          <p:cNvSpPr txBox="1"/>
          <p:nvPr/>
        </p:nvSpPr>
        <p:spPr>
          <a:xfrm>
            <a:off x="844603" y="3320249"/>
            <a:ext cx="98100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 err="1"/>
              <a:t>오버플로우</a:t>
            </a:r>
            <a:r>
              <a:rPr lang="ko-KR" altLang="en-US" sz="2000" dirty="0"/>
              <a:t> 감지</a:t>
            </a:r>
            <a:r>
              <a:rPr lang="en-US" altLang="ko-KR" sz="2000" dirty="0"/>
              <a:t>(</a:t>
            </a:r>
            <a:r>
              <a:rPr lang="ko-KR" altLang="en-US" sz="2000" dirty="0"/>
              <a:t>예외발생</a:t>
            </a:r>
            <a:r>
              <a:rPr lang="en-US" altLang="ko-KR" sz="2000" dirty="0"/>
              <a:t>) – </a:t>
            </a:r>
            <a:r>
              <a:rPr lang="en-US" altLang="ko-KR" sz="2000" dirty="0" err="1"/>
              <a:t>add</a:t>
            </a:r>
            <a:r>
              <a:rPr lang="en-US" altLang="ko-KR" sz="2000" dirty="0" err="1">
                <a:solidFill>
                  <a:srgbClr val="FF0000"/>
                </a:solidFill>
              </a:rPr>
              <a:t>Exact</a:t>
            </a:r>
            <a:r>
              <a:rPr lang="en-US" altLang="ko-KR" sz="2000" dirty="0"/>
              <a:t>(), </a:t>
            </a:r>
            <a:r>
              <a:rPr lang="en-US" altLang="ko-KR" sz="2000" dirty="0" err="1"/>
              <a:t>subtract</a:t>
            </a:r>
            <a:r>
              <a:rPr lang="en-US" altLang="ko-KR" sz="2000" dirty="0" err="1">
                <a:solidFill>
                  <a:srgbClr val="FF0000"/>
                </a:solidFill>
              </a:rPr>
              <a:t>Exact</a:t>
            </a:r>
            <a:r>
              <a:rPr lang="en-US" altLang="ko-KR" sz="2000" dirty="0"/>
              <a:t>(), ...</a:t>
            </a:r>
            <a:endParaRPr lang="en-KR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B74318-7F9E-9CD0-0D40-4ACD3E5E181B}"/>
              </a:ext>
            </a:extLst>
          </p:cNvPr>
          <p:cNvSpPr txBox="1"/>
          <p:nvPr/>
        </p:nvSpPr>
        <p:spPr>
          <a:xfrm>
            <a:off x="850354" y="3748695"/>
            <a:ext cx="98100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/>
              <a:t>삼각함수와 지수</a:t>
            </a:r>
            <a:r>
              <a:rPr lang="en-US" altLang="ko-KR" sz="2000" dirty="0"/>
              <a:t>,</a:t>
            </a:r>
            <a:r>
              <a:rPr lang="ko-KR" altLang="en-US" sz="2000" dirty="0"/>
              <a:t> 로그</a:t>
            </a:r>
            <a:r>
              <a:rPr lang="en-US" altLang="ko-KR" sz="2000" dirty="0"/>
              <a:t> – sin(), cos(), tan(), </a:t>
            </a:r>
            <a:r>
              <a:rPr lang="en-US" altLang="ko-KR" sz="2000" dirty="0" err="1"/>
              <a:t>atan</a:t>
            </a:r>
            <a:r>
              <a:rPr lang="en-US" altLang="ko-KR" sz="2000" dirty="0"/>
              <a:t>(), sqrt(), pow(), log(), ...</a:t>
            </a:r>
            <a:endParaRPr lang="en-KR" sz="2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D87246-FA34-58D2-8F3A-2BA9C6726289}"/>
              </a:ext>
            </a:extLst>
          </p:cNvPr>
          <p:cNvSpPr txBox="1"/>
          <p:nvPr/>
        </p:nvSpPr>
        <p:spPr>
          <a:xfrm>
            <a:off x="847478" y="4203020"/>
            <a:ext cx="98100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/>
              <a:t>기타 </a:t>
            </a:r>
            <a:r>
              <a:rPr lang="en-US" altLang="ko-KR" sz="2000" dirty="0"/>
              <a:t>–</a:t>
            </a:r>
            <a:r>
              <a:rPr lang="ko-KR" altLang="en-US" sz="2000" dirty="0"/>
              <a:t> </a:t>
            </a:r>
            <a:r>
              <a:rPr lang="en-US" altLang="ko-KR" sz="2000" dirty="0"/>
              <a:t>max(), min(), random(),</a:t>
            </a:r>
            <a:r>
              <a:rPr lang="ko-KR" altLang="en-US" sz="2000" dirty="0"/>
              <a:t> </a:t>
            </a:r>
            <a:r>
              <a:rPr lang="en-US" altLang="ko-KR" sz="2000" dirty="0"/>
              <a:t>signum(), ...</a:t>
            </a:r>
            <a:endParaRPr lang="en-KR" sz="2000" dirty="0"/>
          </a:p>
        </p:txBody>
      </p:sp>
    </p:spTree>
    <p:extLst>
      <p:ext uri="{BB962C8B-B14F-4D97-AF65-F5344CB8AC3E}">
        <p14:creationId xmlns:p14="http://schemas.microsoft.com/office/powerpoint/2010/main" val="96305239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38</a:t>
            </a:fld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6CDAD7-3FF6-D4BC-B365-4040E2EB7855}"/>
              </a:ext>
            </a:extLst>
          </p:cNvPr>
          <p:cNvSpPr txBox="1"/>
          <p:nvPr/>
        </p:nvSpPr>
        <p:spPr>
          <a:xfrm>
            <a:off x="8628436" y="664010"/>
            <a:ext cx="2373547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altLang="ko-KR" b="1" dirty="0"/>
              <a:t>8-1</a:t>
            </a:r>
            <a:r>
              <a:rPr lang="ko-KR" altLang="en-US" b="1" dirty="0"/>
              <a:t> 예외처리란</a:t>
            </a:r>
            <a:r>
              <a:rPr lang="en-US" altLang="ko-KR" b="1" dirty="0"/>
              <a:t>?</a:t>
            </a:r>
            <a:endParaRPr lang="en-KR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3" y="1611085"/>
            <a:ext cx="104938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반올림</a:t>
            </a:r>
            <a:r>
              <a:rPr lang="en-US" altLang="ko-KR" sz="3200" b="1" dirty="0"/>
              <a:t>,</a:t>
            </a:r>
            <a:r>
              <a:rPr lang="ko-KR" altLang="en-US" sz="3200" b="1" dirty="0"/>
              <a:t> 올림</a:t>
            </a:r>
            <a:r>
              <a:rPr lang="en-US" altLang="ko-KR" sz="3200" b="1" dirty="0"/>
              <a:t>,</a:t>
            </a:r>
            <a:r>
              <a:rPr lang="ko-KR" altLang="en-US" sz="3200" b="1" dirty="0"/>
              <a:t> 버림 </a:t>
            </a:r>
            <a:r>
              <a:rPr lang="en-US" altLang="ko-KR" sz="3200" b="1" dirty="0"/>
              <a:t>–</a:t>
            </a:r>
            <a:r>
              <a:rPr lang="ko-KR" altLang="en-US" sz="3200" b="1" dirty="0"/>
              <a:t> </a:t>
            </a:r>
            <a:r>
              <a:rPr lang="en-US" altLang="ko-KR" sz="3200" b="1" dirty="0"/>
              <a:t>round(), ceil(), floor()</a:t>
            </a:r>
            <a:endParaRPr lang="en-KR" sz="32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5C46E4E-8F9D-C431-2D85-BFD251F42476}"/>
              </a:ext>
            </a:extLst>
          </p:cNvPr>
          <p:cNvSpPr txBox="1"/>
          <p:nvPr/>
        </p:nvSpPr>
        <p:spPr>
          <a:xfrm>
            <a:off x="738211" y="2247698"/>
            <a:ext cx="100879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/>
              <a:t>rint</a:t>
            </a:r>
            <a:r>
              <a:rPr lang="en-US" altLang="ko-KR" sz="2400" b="1" dirty="0"/>
              <a:t>()</a:t>
            </a:r>
            <a:r>
              <a:rPr lang="ko-KR" altLang="en-US" sz="2400" b="1" dirty="0"/>
              <a:t>는 </a:t>
            </a:r>
            <a:r>
              <a:rPr lang="en-US" altLang="ko-KR" sz="2400" b="1" dirty="0"/>
              <a:t>ROUND_EVEN</a:t>
            </a:r>
            <a:r>
              <a:rPr lang="ko-KR" altLang="en-US" sz="2400" b="1" dirty="0"/>
              <a:t> 반올림</a:t>
            </a:r>
            <a:r>
              <a:rPr lang="en-US" altLang="ko-KR" sz="2400" b="1" dirty="0"/>
              <a:t>,</a:t>
            </a:r>
            <a:r>
              <a:rPr lang="ko-KR" altLang="en-US" sz="2400" b="1" dirty="0"/>
              <a:t> </a:t>
            </a:r>
            <a:r>
              <a:rPr lang="en-US" altLang="ko-KR" sz="2400" b="1" dirty="0" err="1"/>
              <a:t>IEEEremainder</a:t>
            </a:r>
            <a:r>
              <a:rPr lang="en-US" altLang="ko-KR" sz="2400" b="1" dirty="0"/>
              <a:t>()</a:t>
            </a:r>
            <a:r>
              <a:rPr lang="ko-KR" altLang="en-US" sz="2400" b="1" dirty="0"/>
              <a:t>는 나머지 반환</a:t>
            </a:r>
            <a:r>
              <a:rPr lang="en-US" altLang="ko-KR" sz="2400" b="1" dirty="0"/>
              <a:t>(</a:t>
            </a:r>
            <a:r>
              <a:rPr lang="ko-KR" altLang="en-US" sz="2400" b="1" dirty="0"/>
              <a:t>음수도 허용</a:t>
            </a:r>
            <a:r>
              <a:rPr lang="en-US" altLang="ko-KR" sz="2400" b="1" dirty="0"/>
              <a:t>)</a:t>
            </a:r>
            <a:endParaRPr lang="en-KR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791C12-F418-CB5D-B7D7-67C49FB879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201" y="2854505"/>
            <a:ext cx="8299377" cy="2856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0101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39</a:t>
            </a:fld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6CDAD7-3FF6-D4BC-B365-4040E2EB7855}"/>
              </a:ext>
            </a:extLst>
          </p:cNvPr>
          <p:cNvSpPr txBox="1"/>
          <p:nvPr/>
        </p:nvSpPr>
        <p:spPr>
          <a:xfrm>
            <a:off x="8628436" y="664010"/>
            <a:ext cx="2373547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altLang="ko-KR" b="1" dirty="0"/>
              <a:t>8-1</a:t>
            </a:r>
            <a:r>
              <a:rPr lang="ko-KR" altLang="en-US" b="1" dirty="0"/>
              <a:t> 예외처리란</a:t>
            </a:r>
            <a:r>
              <a:rPr lang="en-US" altLang="ko-KR" b="1" dirty="0"/>
              <a:t>?</a:t>
            </a:r>
            <a:endParaRPr lang="en-KR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3" y="1611085"/>
            <a:ext cx="104938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예외를 던지는 메서드</a:t>
            </a:r>
            <a:endParaRPr lang="en-KR" sz="32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5C46E4E-8F9D-C431-2D85-BFD251F42476}"/>
              </a:ext>
            </a:extLst>
          </p:cNvPr>
          <p:cNvSpPr txBox="1"/>
          <p:nvPr/>
        </p:nvSpPr>
        <p:spPr>
          <a:xfrm>
            <a:off x="738211" y="2247698"/>
            <a:ext cx="9810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연산과정에서 </a:t>
            </a:r>
            <a:r>
              <a:rPr lang="ko-KR" altLang="en-US" sz="2400" b="1" dirty="0" err="1">
                <a:solidFill>
                  <a:srgbClr val="FF0000"/>
                </a:solidFill>
              </a:rPr>
              <a:t>오버플로우</a:t>
            </a:r>
            <a:r>
              <a:rPr lang="ko-KR" altLang="en-US" sz="2400" b="1" dirty="0" err="1"/>
              <a:t>가</a:t>
            </a:r>
            <a:r>
              <a:rPr lang="ko-KR" altLang="en-US" sz="2400" b="1" dirty="0"/>
              <a:t> 발생하면 예외 발생</a:t>
            </a:r>
            <a:endParaRPr lang="en-KR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F43D70-9EAC-328D-6E6B-5DECB3FF56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280" y="2781091"/>
            <a:ext cx="7099300" cy="196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5801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4</a:t>
            </a:fld>
            <a:endParaRPr lang="en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3" y="1611085"/>
            <a:ext cx="104938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/>
              <a:t>hashCode</a:t>
            </a:r>
            <a:r>
              <a:rPr lang="en-US" sz="3200" b="1" dirty="0"/>
              <a:t>() – </a:t>
            </a:r>
            <a:r>
              <a:rPr lang="ko-KR" altLang="en-US" sz="2800" b="1" dirty="0"/>
              <a:t>객체의 해시코드를 반환</a:t>
            </a:r>
            <a:endParaRPr lang="en-KR" sz="32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5C46E4E-8F9D-C431-2D85-BFD251F42476}"/>
              </a:ext>
            </a:extLst>
          </p:cNvPr>
          <p:cNvSpPr txBox="1"/>
          <p:nvPr/>
        </p:nvSpPr>
        <p:spPr>
          <a:xfrm>
            <a:off x="738211" y="2247698"/>
            <a:ext cx="9810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rgbClr val="FF0000"/>
                </a:solidFill>
              </a:rPr>
              <a:t>객체의 주소 </a:t>
            </a:r>
            <a:r>
              <a:rPr lang="ko-KR" altLang="en-US" sz="2400" b="1" dirty="0"/>
              <a:t>또는 </a:t>
            </a:r>
            <a:r>
              <a:rPr lang="ko-KR" altLang="en-US" sz="2400" b="1" dirty="0">
                <a:solidFill>
                  <a:srgbClr val="FF0000"/>
                </a:solidFill>
              </a:rPr>
              <a:t>인스턴스 변수</a:t>
            </a:r>
            <a:r>
              <a:rPr lang="ko-KR" altLang="en-US" sz="2400" b="1" dirty="0"/>
              <a:t>로 생성한 해시코드</a:t>
            </a:r>
            <a:r>
              <a:rPr lang="en-US" altLang="ko-KR" sz="2400" b="1" dirty="0"/>
              <a:t>(int)</a:t>
            </a:r>
            <a:r>
              <a:rPr lang="ko-KR" altLang="en-US" sz="2400" b="1" dirty="0" err="1"/>
              <a:t>를</a:t>
            </a:r>
            <a:r>
              <a:rPr lang="ko-KR" altLang="en-US" sz="2400" b="1" dirty="0"/>
              <a:t> 반환</a:t>
            </a:r>
            <a:endParaRPr lang="en-KR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0C5963-2727-B9BF-87A4-913789CB92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857" y="2721328"/>
            <a:ext cx="9183914" cy="37457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71FF7AE-57CB-C03B-52B5-C5B18FB44A70}"/>
              </a:ext>
            </a:extLst>
          </p:cNvPr>
          <p:cNvSpPr txBox="1"/>
          <p:nvPr/>
        </p:nvSpPr>
        <p:spPr>
          <a:xfrm>
            <a:off x="7630510" y="664010"/>
            <a:ext cx="3371473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altLang="ko-KR" b="1" dirty="0"/>
              <a:t>9-1</a:t>
            </a:r>
            <a:r>
              <a:rPr lang="ko-KR" altLang="en-US" b="1" dirty="0"/>
              <a:t> </a:t>
            </a:r>
            <a:r>
              <a:rPr lang="en-US" altLang="ko-KR" b="1" dirty="0"/>
              <a:t>Object</a:t>
            </a:r>
            <a:r>
              <a:rPr lang="ko-KR" altLang="en-US" b="1" dirty="0"/>
              <a:t>클래스의 메서드</a:t>
            </a:r>
            <a:endParaRPr lang="en-KR" b="1" dirty="0"/>
          </a:p>
        </p:txBody>
      </p:sp>
    </p:spTree>
    <p:extLst>
      <p:ext uri="{BB962C8B-B14F-4D97-AF65-F5344CB8AC3E}">
        <p14:creationId xmlns:p14="http://schemas.microsoft.com/office/powerpoint/2010/main" val="252837348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40</a:t>
            </a:fld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6CDAD7-3FF6-D4BC-B365-4040E2EB7855}"/>
              </a:ext>
            </a:extLst>
          </p:cNvPr>
          <p:cNvSpPr txBox="1"/>
          <p:nvPr/>
        </p:nvSpPr>
        <p:spPr>
          <a:xfrm>
            <a:off x="8628436" y="664010"/>
            <a:ext cx="2373547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altLang="ko-KR" b="1" dirty="0"/>
              <a:t>8-1</a:t>
            </a:r>
            <a:r>
              <a:rPr lang="ko-KR" altLang="en-US" b="1" dirty="0"/>
              <a:t> 예외처리란</a:t>
            </a:r>
            <a:r>
              <a:rPr lang="en-US" altLang="ko-KR" b="1" dirty="0"/>
              <a:t>?</a:t>
            </a:r>
            <a:endParaRPr lang="en-KR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3" y="1162513"/>
            <a:ext cx="104938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래퍼</a:t>
            </a:r>
            <a:r>
              <a:rPr lang="en-US" altLang="ko-KR" sz="3200" b="1" dirty="0"/>
              <a:t> (wrapper)</a:t>
            </a:r>
            <a:r>
              <a:rPr lang="ko-KR" altLang="en-US" sz="3200" b="1" dirty="0"/>
              <a:t> 클래스</a:t>
            </a:r>
            <a:endParaRPr lang="en-KR" sz="32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5C46E4E-8F9D-C431-2D85-BFD251F42476}"/>
              </a:ext>
            </a:extLst>
          </p:cNvPr>
          <p:cNvSpPr txBox="1"/>
          <p:nvPr/>
        </p:nvSpPr>
        <p:spPr>
          <a:xfrm>
            <a:off x="738211" y="1799126"/>
            <a:ext cx="9810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기본형 </a:t>
            </a:r>
            <a:r>
              <a:rPr lang="en-US" altLang="ko-KR" sz="2400" b="1" dirty="0"/>
              <a:t>8</a:t>
            </a:r>
            <a:r>
              <a:rPr lang="ko-KR" altLang="en-US" sz="2400" b="1" dirty="0"/>
              <a:t>개를 </a:t>
            </a:r>
            <a:r>
              <a:rPr lang="en-US" altLang="ko-KR" sz="2400" b="1" dirty="0"/>
              <a:t>8</a:t>
            </a:r>
            <a:r>
              <a:rPr lang="ko-KR" altLang="en-US" sz="2400" b="1" dirty="0"/>
              <a:t>개의 클래스로 정의</a:t>
            </a:r>
            <a:endParaRPr lang="en-KR" sz="24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8DF7E42-74F2-3D74-7E8C-44934C1411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4254" y="2247717"/>
            <a:ext cx="6858785" cy="4130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71117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41</a:t>
            </a:fld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6CDAD7-3FF6-D4BC-B365-4040E2EB7855}"/>
              </a:ext>
            </a:extLst>
          </p:cNvPr>
          <p:cNvSpPr txBox="1"/>
          <p:nvPr/>
        </p:nvSpPr>
        <p:spPr>
          <a:xfrm>
            <a:off x="8628436" y="664010"/>
            <a:ext cx="2373547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altLang="ko-KR" b="1" dirty="0"/>
              <a:t>8-1</a:t>
            </a:r>
            <a:r>
              <a:rPr lang="ko-KR" altLang="en-US" b="1" dirty="0"/>
              <a:t> 예외처리란</a:t>
            </a:r>
            <a:r>
              <a:rPr lang="en-US" altLang="ko-KR" b="1" dirty="0"/>
              <a:t>?</a:t>
            </a:r>
            <a:endParaRPr lang="en-KR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3" y="1360919"/>
            <a:ext cx="104938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팩토리 메서드</a:t>
            </a:r>
            <a:endParaRPr lang="en-KR" sz="32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5C46E4E-8F9D-C431-2D85-BFD251F42476}"/>
              </a:ext>
            </a:extLst>
          </p:cNvPr>
          <p:cNvSpPr txBox="1"/>
          <p:nvPr/>
        </p:nvSpPr>
        <p:spPr>
          <a:xfrm>
            <a:off x="738211" y="1997532"/>
            <a:ext cx="100432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객체를 생성해서 반환</a:t>
            </a:r>
            <a:r>
              <a:rPr lang="en-US" altLang="ko-KR" sz="2400" b="1" dirty="0"/>
              <a:t>.</a:t>
            </a:r>
            <a:r>
              <a:rPr lang="ko-KR" altLang="en-US" sz="2400" b="1" dirty="0"/>
              <a:t> 생성자 대신 사용</a:t>
            </a:r>
            <a:r>
              <a:rPr lang="en-US" altLang="ko-KR" sz="2400" b="1" dirty="0"/>
              <a:t>.</a:t>
            </a:r>
            <a:r>
              <a:rPr lang="ko-KR" altLang="en-US" sz="2400" b="1" dirty="0"/>
              <a:t> 객체 재사용</a:t>
            </a:r>
            <a:r>
              <a:rPr lang="en-US" altLang="ko-KR" sz="2400" b="1" dirty="0"/>
              <a:t>(</a:t>
            </a:r>
            <a:r>
              <a:rPr lang="ko-KR" altLang="en-US" sz="2400" b="1" dirty="0"/>
              <a:t>캐시</a:t>
            </a:r>
            <a:r>
              <a:rPr lang="en-US" altLang="ko-KR" sz="2400" b="1" dirty="0"/>
              <a:t>)</a:t>
            </a:r>
            <a:r>
              <a:rPr lang="ko-KR" altLang="en-US" sz="2400" b="1" dirty="0"/>
              <a:t> 가능</a:t>
            </a:r>
            <a:endParaRPr lang="en-KR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06CDC6-B1E2-2193-B41D-37A4762BB7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4245" y="2649628"/>
            <a:ext cx="7772400" cy="61666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9BF3386-6F73-83DE-A073-317740A747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7178" y="3430961"/>
            <a:ext cx="5530702" cy="93917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A57C411-F0D9-9171-3074-6BE7A0CEE2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7539" y="4143620"/>
            <a:ext cx="6232452" cy="1518297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C64C8E8-5084-0CA7-2BCA-41E2B45773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22450" y="5539913"/>
            <a:ext cx="7033281" cy="650894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68532688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42</a:t>
            </a:fld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6CDAD7-3FF6-D4BC-B365-4040E2EB7855}"/>
              </a:ext>
            </a:extLst>
          </p:cNvPr>
          <p:cNvSpPr txBox="1"/>
          <p:nvPr/>
        </p:nvSpPr>
        <p:spPr>
          <a:xfrm>
            <a:off x="8628436" y="664010"/>
            <a:ext cx="2373547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altLang="ko-KR" b="1" dirty="0"/>
              <a:t>8-1</a:t>
            </a:r>
            <a:r>
              <a:rPr lang="ko-KR" altLang="en-US" b="1" dirty="0"/>
              <a:t> 예외처리란</a:t>
            </a:r>
            <a:r>
              <a:rPr lang="en-US" altLang="ko-KR" b="1" dirty="0"/>
              <a:t>?</a:t>
            </a:r>
            <a:endParaRPr lang="en-KR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3" y="1611085"/>
            <a:ext cx="104938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Number</a:t>
            </a:r>
            <a:r>
              <a:rPr lang="ko-KR" altLang="en-US" sz="3200" b="1" dirty="0"/>
              <a:t>클래스</a:t>
            </a:r>
            <a:endParaRPr lang="en-KR" sz="32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5C46E4E-8F9D-C431-2D85-BFD251F42476}"/>
              </a:ext>
            </a:extLst>
          </p:cNvPr>
          <p:cNvSpPr txBox="1"/>
          <p:nvPr/>
        </p:nvSpPr>
        <p:spPr>
          <a:xfrm>
            <a:off x="738211" y="2247698"/>
            <a:ext cx="9810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모든 숫자 클래스의 조상</a:t>
            </a:r>
            <a:endParaRPr lang="en-KR" sz="24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C33E42-9BA8-4A30-36A5-87098688A9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934" y="2787342"/>
            <a:ext cx="6156804" cy="21047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F715656-6D79-5D0E-02DD-5A45DA2CB9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1452" y="2337979"/>
            <a:ext cx="5367030" cy="1558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22475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43</a:t>
            </a:fld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6CDAD7-3FF6-D4BC-B365-4040E2EB7855}"/>
              </a:ext>
            </a:extLst>
          </p:cNvPr>
          <p:cNvSpPr txBox="1"/>
          <p:nvPr/>
        </p:nvSpPr>
        <p:spPr>
          <a:xfrm>
            <a:off x="8628436" y="664010"/>
            <a:ext cx="2373547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altLang="ko-KR" b="1" dirty="0"/>
              <a:t>8-1</a:t>
            </a:r>
            <a:r>
              <a:rPr lang="ko-KR" altLang="en-US" b="1" dirty="0"/>
              <a:t> 예외처리란</a:t>
            </a:r>
            <a:r>
              <a:rPr lang="en-US" altLang="ko-KR" b="1" dirty="0"/>
              <a:t>?</a:t>
            </a:r>
            <a:endParaRPr lang="en-KR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3" y="1611085"/>
            <a:ext cx="104938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/>
              <a:t>오토박싱</a:t>
            </a:r>
            <a:r>
              <a:rPr lang="ko-KR" altLang="en-US" sz="3200" b="1" dirty="0"/>
              <a:t> </a:t>
            </a:r>
            <a:r>
              <a:rPr lang="en-US" altLang="ko-KR" sz="3200" b="1" dirty="0"/>
              <a:t>&amp;</a:t>
            </a:r>
            <a:r>
              <a:rPr lang="ko-KR" altLang="en-US" sz="3200" b="1" dirty="0"/>
              <a:t> </a:t>
            </a:r>
            <a:r>
              <a:rPr lang="ko-KR" altLang="en-US" sz="3200" b="1" dirty="0" err="1"/>
              <a:t>언박싱</a:t>
            </a:r>
            <a:endParaRPr lang="en-KR" sz="32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5C46E4E-8F9D-C431-2D85-BFD251F42476}"/>
              </a:ext>
            </a:extLst>
          </p:cNvPr>
          <p:cNvSpPr txBox="1"/>
          <p:nvPr/>
        </p:nvSpPr>
        <p:spPr>
          <a:xfrm>
            <a:off x="738211" y="2247698"/>
            <a:ext cx="9810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rgbClr val="FF0000"/>
                </a:solidFill>
              </a:rPr>
              <a:t>기본형</a:t>
            </a:r>
            <a:r>
              <a:rPr lang="ko-KR" altLang="en-US" sz="2400" b="1" dirty="0"/>
              <a:t>을</a:t>
            </a:r>
            <a:r>
              <a:rPr lang="ko-KR" altLang="en-US" sz="2400" b="1" dirty="0">
                <a:solidFill>
                  <a:srgbClr val="FF0000"/>
                </a:solidFill>
              </a:rPr>
              <a:t> 래퍼 클래스</a:t>
            </a:r>
            <a:r>
              <a:rPr lang="ko-KR" altLang="en-US" sz="2400" b="1" dirty="0"/>
              <a:t>로</a:t>
            </a:r>
            <a:r>
              <a:rPr lang="ko-KR" altLang="en-US" sz="2400" b="1" dirty="0">
                <a:solidFill>
                  <a:srgbClr val="FF0000"/>
                </a:solidFill>
              </a:rPr>
              <a:t> </a:t>
            </a:r>
            <a:r>
              <a:rPr lang="en-US" altLang="ko-KR" sz="2400" b="1" dirty="0"/>
              <a:t>or</a:t>
            </a:r>
            <a:r>
              <a:rPr lang="ko-KR" altLang="en-US" sz="2400" b="1" dirty="0"/>
              <a:t> 그 반대로 </a:t>
            </a:r>
            <a:r>
              <a:rPr lang="ko-KR" altLang="en-US" sz="2400" b="1" dirty="0">
                <a:solidFill>
                  <a:srgbClr val="FF0000"/>
                </a:solidFill>
              </a:rPr>
              <a:t>자동 변환</a:t>
            </a:r>
            <a:endParaRPr lang="en-KR" sz="2400" b="1" dirty="0">
              <a:solidFill>
                <a:srgbClr val="FF00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06B83C1-D475-6DEA-798C-97BE56E8B4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459" y="2694167"/>
            <a:ext cx="6378781" cy="10671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86112CA-7388-2336-3152-DC3624E7D0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4004" y="2597728"/>
            <a:ext cx="4424368" cy="1014845"/>
          </a:xfrm>
          <a:prstGeom prst="rect">
            <a:avLst/>
          </a:prstGeom>
          <a:ln>
            <a:solidFill>
              <a:srgbClr val="FFC000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E3BC050-524E-622B-23FA-9AA747E7F9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1495" y="3800186"/>
            <a:ext cx="6771962" cy="134331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1AB5C1A-D46B-76D7-A9C1-BEC4422D47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8032" y="5142923"/>
            <a:ext cx="6819900" cy="120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1042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44</a:t>
            </a:fld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6CDAD7-3FF6-D4BC-B365-4040E2EB7855}"/>
              </a:ext>
            </a:extLst>
          </p:cNvPr>
          <p:cNvSpPr txBox="1"/>
          <p:nvPr/>
        </p:nvSpPr>
        <p:spPr>
          <a:xfrm>
            <a:off x="8628436" y="664010"/>
            <a:ext cx="2373547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altLang="ko-KR" b="1" dirty="0"/>
              <a:t>8-1</a:t>
            </a:r>
            <a:r>
              <a:rPr lang="ko-KR" altLang="en-US" b="1" dirty="0"/>
              <a:t> 예외처리란</a:t>
            </a:r>
            <a:r>
              <a:rPr lang="en-US" altLang="ko-KR" b="1" dirty="0"/>
              <a:t>?</a:t>
            </a:r>
            <a:endParaRPr lang="en-KR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3" y="1611085"/>
            <a:ext cx="104938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err="1"/>
              <a:t>java.util.Objects</a:t>
            </a:r>
            <a:endParaRPr lang="en-KR" sz="32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2137107-FBEC-09D7-4222-F9E8CEFD69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5793" y="3851911"/>
            <a:ext cx="7048501" cy="266297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D6582B1-04E6-90BF-C4C2-5858DE1D4C30}"/>
              </a:ext>
            </a:extLst>
          </p:cNvPr>
          <p:cNvSpPr txBox="1"/>
          <p:nvPr/>
        </p:nvSpPr>
        <p:spPr>
          <a:xfrm>
            <a:off x="738211" y="2247698"/>
            <a:ext cx="9810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Object</a:t>
            </a:r>
            <a:r>
              <a:rPr lang="ko-KR" altLang="en-US" sz="2400" b="1" dirty="0"/>
              <a:t>와 관련된 </a:t>
            </a:r>
            <a:r>
              <a:rPr lang="ko-KR" altLang="en-US" sz="2400" b="1" dirty="0" err="1"/>
              <a:t>유틸</a:t>
            </a:r>
            <a:r>
              <a:rPr lang="ko-KR" altLang="en-US" sz="2400" b="1" dirty="0"/>
              <a:t> 메서드를 제공</a:t>
            </a:r>
            <a:r>
              <a:rPr lang="en-US" altLang="ko-KR" sz="2400" b="1" dirty="0"/>
              <a:t>.</a:t>
            </a:r>
            <a:r>
              <a:rPr lang="ko-KR" altLang="en-US" sz="2400" b="1" dirty="0"/>
              <a:t> 메서드 내부에서 </a:t>
            </a:r>
            <a:r>
              <a:rPr lang="en-US" altLang="ko-KR" sz="2400" b="1" dirty="0"/>
              <a:t>null</a:t>
            </a:r>
            <a:r>
              <a:rPr lang="ko-KR" altLang="en-US" sz="2400" b="1" dirty="0"/>
              <a:t> 체크</a:t>
            </a:r>
            <a:endParaRPr lang="en-KR" sz="2400" b="1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625DCA4-CCC1-D44D-1715-4E4071ED59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7583" y="2855584"/>
            <a:ext cx="7713518" cy="87002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AD01E60-796C-5AEA-D94B-F3BAD521BD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1415" y="3721419"/>
            <a:ext cx="5296477" cy="1050085"/>
          </a:xfrm>
          <a:prstGeom prst="rect">
            <a:avLst/>
          </a:prstGeom>
          <a:ln>
            <a:solidFill>
              <a:srgbClr val="FFC000"/>
            </a:solidFill>
          </a:ln>
        </p:spPr>
      </p:pic>
    </p:spTree>
    <p:extLst>
      <p:ext uri="{BB962C8B-B14F-4D97-AF65-F5344CB8AC3E}">
        <p14:creationId xmlns:p14="http://schemas.microsoft.com/office/powerpoint/2010/main" val="129132963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45</a:t>
            </a:fld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6CDAD7-3FF6-D4BC-B365-4040E2EB7855}"/>
              </a:ext>
            </a:extLst>
          </p:cNvPr>
          <p:cNvSpPr txBox="1"/>
          <p:nvPr/>
        </p:nvSpPr>
        <p:spPr>
          <a:xfrm>
            <a:off x="8628436" y="664010"/>
            <a:ext cx="2373547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altLang="ko-KR" b="1" dirty="0"/>
              <a:t>8-1</a:t>
            </a:r>
            <a:r>
              <a:rPr lang="ko-KR" altLang="en-US" b="1" dirty="0"/>
              <a:t> 예외처리란</a:t>
            </a:r>
            <a:r>
              <a:rPr lang="en-US" altLang="ko-KR" b="1" dirty="0"/>
              <a:t>?</a:t>
            </a:r>
            <a:endParaRPr lang="en-KR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3" y="1611085"/>
            <a:ext cx="104938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err="1"/>
              <a:t>java.util.Objects</a:t>
            </a:r>
            <a:endParaRPr lang="en-KR" sz="32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5C46E4E-8F9D-C431-2D85-BFD251F42476}"/>
              </a:ext>
            </a:extLst>
          </p:cNvPr>
          <p:cNvSpPr txBox="1"/>
          <p:nvPr/>
        </p:nvSpPr>
        <p:spPr>
          <a:xfrm>
            <a:off x="738211" y="2247698"/>
            <a:ext cx="9810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Object</a:t>
            </a:r>
            <a:r>
              <a:rPr lang="ko-KR" altLang="en-US" sz="2400" b="1" dirty="0"/>
              <a:t>와 관련된 </a:t>
            </a:r>
            <a:r>
              <a:rPr lang="ko-KR" altLang="en-US" sz="2400" b="1" dirty="0" err="1"/>
              <a:t>유틸</a:t>
            </a:r>
            <a:r>
              <a:rPr lang="ko-KR" altLang="en-US" sz="2400" b="1" dirty="0"/>
              <a:t> 메서드를 제공</a:t>
            </a:r>
            <a:r>
              <a:rPr lang="en-US" altLang="ko-KR" sz="2400" b="1" dirty="0"/>
              <a:t>.</a:t>
            </a:r>
            <a:r>
              <a:rPr lang="ko-KR" altLang="en-US" sz="2400" b="1" dirty="0"/>
              <a:t> 메서드 내부에서 </a:t>
            </a:r>
            <a:r>
              <a:rPr lang="en-US" altLang="ko-KR" sz="2400" b="1" dirty="0"/>
              <a:t>null</a:t>
            </a:r>
            <a:r>
              <a:rPr lang="ko-KR" altLang="en-US" sz="2400" b="1" dirty="0"/>
              <a:t> 체크</a:t>
            </a:r>
            <a:endParaRPr lang="en-KR" sz="24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74BA14-A43F-22A7-A1AE-F69A42EB5A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290" y="2841337"/>
            <a:ext cx="5952836" cy="92408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5124029-4395-4FF5-72AC-D1056A6C7F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2759" y="3801341"/>
            <a:ext cx="6096577" cy="207570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BB772B3-2F87-2B50-F80A-D503B7F9DD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52618" y="5383646"/>
            <a:ext cx="6375400" cy="1244600"/>
          </a:xfrm>
          <a:prstGeom prst="rect">
            <a:avLst/>
          </a:prstGeom>
          <a:ln>
            <a:solidFill>
              <a:srgbClr val="FFC000"/>
            </a:solidFill>
          </a:ln>
        </p:spPr>
      </p:pic>
    </p:spTree>
    <p:extLst>
      <p:ext uri="{BB962C8B-B14F-4D97-AF65-F5344CB8AC3E}">
        <p14:creationId xmlns:p14="http://schemas.microsoft.com/office/powerpoint/2010/main" val="197524250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46</a:t>
            </a:fld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6CDAD7-3FF6-D4BC-B365-4040E2EB7855}"/>
              </a:ext>
            </a:extLst>
          </p:cNvPr>
          <p:cNvSpPr txBox="1"/>
          <p:nvPr/>
        </p:nvSpPr>
        <p:spPr>
          <a:xfrm>
            <a:off x="8628436" y="664010"/>
            <a:ext cx="2373547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altLang="ko-KR" b="1" dirty="0"/>
              <a:t>8-1</a:t>
            </a:r>
            <a:r>
              <a:rPr lang="ko-KR" altLang="en-US" b="1" dirty="0"/>
              <a:t> 예외처리란</a:t>
            </a:r>
            <a:r>
              <a:rPr lang="en-US" altLang="ko-KR" b="1" dirty="0"/>
              <a:t>?</a:t>
            </a:r>
            <a:endParaRPr lang="en-KR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3" y="1611085"/>
            <a:ext cx="104938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err="1"/>
              <a:t>java.util.Random</a:t>
            </a:r>
            <a:r>
              <a:rPr lang="ko-KR" altLang="en-US" sz="3200" b="1" dirty="0"/>
              <a:t> </a:t>
            </a:r>
            <a:r>
              <a:rPr lang="en-US" altLang="ko-KR" sz="3200" b="1" dirty="0"/>
              <a:t>–</a:t>
            </a:r>
            <a:r>
              <a:rPr lang="ko-KR" altLang="en-US" sz="3200" b="1" dirty="0"/>
              <a:t> </a:t>
            </a:r>
            <a:r>
              <a:rPr lang="en-US" altLang="ko-KR" sz="3200" b="1" dirty="0"/>
              <a:t> </a:t>
            </a:r>
            <a:r>
              <a:rPr lang="en-US" altLang="ko-KR" sz="2800" b="1" dirty="0" err="1"/>
              <a:t>RandomGenerator</a:t>
            </a:r>
            <a:r>
              <a:rPr lang="ko-KR" altLang="en-US" sz="2400" b="1" dirty="0"/>
              <a:t>구현</a:t>
            </a:r>
            <a:r>
              <a:rPr lang="en-US" altLang="ko-KR" sz="2800" b="1" dirty="0"/>
              <a:t>(JDK 17)</a:t>
            </a:r>
            <a:endParaRPr lang="en-KR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5C46E4E-8F9D-C431-2D85-BFD251F42476}"/>
              </a:ext>
            </a:extLst>
          </p:cNvPr>
          <p:cNvSpPr txBox="1"/>
          <p:nvPr/>
        </p:nvSpPr>
        <p:spPr>
          <a:xfrm>
            <a:off x="738211" y="2247698"/>
            <a:ext cx="102345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난수를 생성할 때 사용</a:t>
            </a:r>
            <a:r>
              <a:rPr lang="en-US" altLang="ko-KR" sz="2400" b="1" dirty="0"/>
              <a:t>.</a:t>
            </a:r>
            <a:r>
              <a:rPr lang="ko-KR" altLang="en-US" sz="2400" b="1" dirty="0"/>
              <a:t> 멀티 쓰레드는 </a:t>
            </a:r>
            <a:r>
              <a:rPr lang="en-US" altLang="ko-KR" sz="2400" b="1" dirty="0" err="1"/>
              <a:t>ThreadLocalRandom</a:t>
            </a:r>
            <a:r>
              <a:rPr lang="ko-KR" altLang="en-US" sz="2400" b="1" dirty="0"/>
              <a:t>사용해야</a:t>
            </a:r>
            <a:endParaRPr lang="en-KR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64F792-2B99-7AC7-8DDC-2DFDB55C92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283" y="2807039"/>
            <a:ext cx="6996546" cy="6894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31E2B93-FAEF-897B-41CF-59BE2914ED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3281" y="3595254"/>
            <a:ext cx="7772400" cy="6858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675F276-32DF-B2DF-DDE4-E03E84D9F2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5792" y="4405155"/>
            <a:ext cx="7036363" cy="1694308"/>
          </a:xfrm>
          <a:prstGeom prst="rect">
            <a:avLst/>
          </a:prstGeom>
          <a:ln>
            <a:solidFill>
              <a:srgbClr val="FFC000"/>
            </a:solidFill>
          </a:ln>
        </p:spPr>
      </p:pic>
    </p:spTree>
    <p:extLst>
      <p:ext uri="{BB962C8B-B14F-4D97-AF65-F5344CB8AC3E}">
        <p14:creationId xmlns:p14="http://schemas.microsoft.com/office/powerpoint/2010/main" val="159039244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47</a:t>
            </a:fld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6CDAD7-3FF6-D4BC-B365-4040E2EB7855}"/>
              </a:ext>
            </a:extLst>
          </p:cNvPr>
          <p:cNvSpPr txBox="1"/>
          <p:nvPr/>
        </p:nvSpPr>
        <p:spPr>
          <a:xfrm>
            <a:off x="8628436" y="664010"/>
            <a:ext cx="2373547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altLang="ko-KR" b="1" dirty="0"/>
              <a:t>8-1</a:t>
            </a:r>
            <a:r>
              <a:rPr lang="ko-KR" altLang="en-US" b="1" dirty="0"/>
              <a:t> 예외처리란</a:t>
            </a:r>
            <a:r>
              <a:rPr lang="en-US" altLang="ko-KR" b="1" dirty="0"/>
              <a:t>?</a:t>
            </a:r>
            <a:endParaRPr lang="en-KR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3" y="1611085"/>
            <a:ext cx="104938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err="1"/>
              <a:t>java.util.Random</a:t>
            </a:r>
            <a:endParaRPr lang="en-KR" sz="32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5C46E4E-8F9D-C431-2D85-BFD251F42476}"/>
              </a:ext>
            </a:extLst>
          </p:cNvPr>
          <p:cNvSpPr txBox="1"/>
          <p:nvPr/>
        </p:nvSpPr>
        <p:spPr>
          <a:xfrm>
            <a:off x="738211" y="2247698"/>
            <a:ext cx="102345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생성자와 메서드</a:t>
            </a:r>
            <a:endParaRPr lang="en-KR" sz="24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298F9C-9762-4051-F370-E4FE37B4C0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3268" y="1756850"/>
            <a:ext cx="6381586" cy="834800"/>
          </a:xfrm>
          <a:prstGeom prst="rect">
            <a:avLst/>
          </a:prstGeom>
          <a:ln>
            <a:solidFill>
              <a:srgbClr val="FFC000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4757E83-D6D0-8CC4-FA8C-F661F88239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0895" y="2681412"/>
            <a:ext cx="7106728" cy="3970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95836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48</a:t>
            </a:fld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6CDAD7-3FF6-D4BC-B365-4040E2EB7855}"/>
              </a:ext>
            </a:extLst>
          </p:cNvPr>
          <p:cNvSpPr txBox="1"/>
          <p:nvPr/>
        </p:nvSpPr>
        <p:spPr>
          <a:xfrm>
            <a:off x="8628436" y="664010"/>
            <a:ext cx="2373547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altLang="ko-KR" b="1" dirty="0"/>
              <a:t>8-1</a:t>
            </a:r>
            <a:r>
              <a:rPr lang="ko-KR" altLang="en-US" b="1" dirty="0"/>
              <a:t> 예외처리란</a:t>
            </a:r>
            <a:r>
              <a:rPr lang="en-US" altLang="ko-KR" b="1" dirty="0"/>
              <a:t>?</a:t>
            </a:r>
            <a:endParaRPr lang="en-KR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3" y="1611085"/>
            <a:ext cx="104938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err="1"/>
              <a:t>java.util.Random</a:t>
            </a:r>
            <a:r>
              <a:rPr lang="ko-KR" altLang="en-US" sz="3200" b="1" dirty="0"/>
              <a:t> </a:t>
            </a:r>
            <a:r>
              <a:rPr lang="en-US" altLang="ko-KR" sz="3200" b="1" dirty="0"/>
              <a:t>-</a:t>
            </a:r>
            <a:r>
              <a:rPr lang="ko-KR" altLang="en-US" sz="3200" b="1" dirty="0"/>
              <a:t> </a:t>
            </a:r>
            <a:r>
              <a:rPr lang="ko-KR" altLang="en-US" sz="2800" b="1" dirty="0"/>
              <a:t>예제</a:t>
            </a:r>
            <a:endParaRPr lang="en-KR" sz="32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76F5A2-B42C-BC3C-EA3B-AF4936165D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2664" y="2177108"/>
            <a:ext cx="7772400" cy="4353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9618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49</a:t>
            </a:fld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6CDAD7-3FF6-D4BC-B365-4040E2EB7855}"/>
              </a:ext>
            </a:extLst>
          </p:cNvPr>
          <p:cNvSpPr txBox="1"/>
          <p:nvPr/>
        </p:nvSpPr>
        <p:spPr>
          <a:xfrm>
            <a:off x="8628436" y="664010"/>
            <a:ext cx="2373547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altLang="ko-KR" b="1" dirty="0"/>
              <a:t>8-1</a:t>
            </a:r>
            <a:r>
              <a:rPr lang="ko-KR" altLang="en-US" b="1" dirty="0"/>
              <a:t> 예외처리란</a:t>
            </a:r>
            <a:r>
              <a:rPr lang="en-US" altLang="ko-KR" b="1" dirty="0"/>
              <a:t>?</a:t>
            </a:r>
            <a:endParaRPr lang="en-KR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3" y="1611085"/>
            <a:ext cx="104938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/>
              <a:t>정규식</a:t>
            </a:r>
            <a:r>
              <a:rPr lang="en-US" altLang="ko-KR" sz="3200" b="1" dirty="0"/>
              <a:t>(regular expression) – </a:t>
            </a:r>
            <a:r>
              <a:rPr lang="en-US" altLang="ko-KR" sz="3200" b="1" dirty="0" err="1"/>
              <a:t>java.util.regex</a:t>
            </a:r>
            <a:endParaRPr lang="en-KR" sz="32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5C46E4E-8F9D-C431-2D85-BFD251F42476}"/>
              </a:ext>
            </a:extLst>
          </p:cNvPr>
          <p:cNvSpPr txBox="1"/>
          <p:nvPr/>
        </p:nvSpPr>
        <p:spPr>
          <a:xfrm>
            <a:off x="738211" y="2247698"/>
            <a:ext cx="9810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패턴과 일치하는 문자열을 찾기 위한 기능을 제공</a:t>
            </a:r>
            <a:endParaRPr lang="en-KR" sz="24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2A3CCEC-5B2F-748D-9DA9-42AA4CC604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2272" y="2784762"/>
            <a:ext cx="8430493" cy="3712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0132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31F4931B-4610-5DED-E316-51A40887FB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1608" y="4095750"/>
            <a:ext cx="3057987" cy="1071336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5</a:t>
            </a:fld>
            <a:endParaRPr lang="en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3" y="1204685"/>
            <a:ext cx="104938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/>
              <a:t>toString</a:t>
            </a:r>
            <a:r>
              <a:rPr lang="en-US" sz="3200" b="1" dirty="0"/>
              <a:t>()</a:t>
            </a:r>
            <a:endParaRPr lang="en-KR" sz="32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5C46E4E-8F9D-C431-2D85-BFD251F42476}"/>
              </a:ext>
            </a:extLst>
          </p:cNvPr>
          <p:cNvSpPr txBox="1"/>
          <p:nvPr/>
        </p:nvSpPr>
        <p:spPr>
          <a:xfrm>
            <a:off x="738211" y="1841298"/>
            <a:ext cx="9810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객체를 </a:t>
            </a:r>
            <a:r>
              <a:rPr lang="ko-KR" altLang="en-US" sz="2400" b="1" dirty="0">
                <a:solidFill>
                  <a:srgbClr val="FF0000"/>
                </a:solidFill>
              </a:rPr>
              <a:t>문자열로 표현</a:t>
            </a:r>
            <a:r>
              <a:rPr lang="ko-KR" altLang="en-US" sz="2400" b="1" dirty="0"/>
              <a:t>해서 반환</a:t>
            </a:r>
            <a:endParaRPr lang="en-KR" sz="24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C393CF-FFAD-EF85-853C-2418E3E275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915" y="2370128"/>
            <a:ext cx="7717971" cy="94990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131A5FC-9480-1EF9-8DD8-7C062543BE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1400" y="3305627"/>
            <a:ext cx="4706257" cy="3343307"/>
          </a:xfrm>
          <a:prstGeom prst="rect">
            <a:avLst/>
          </a:prstGeom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05E8B46-16D2-8490-29E6-9EA6DD82D1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84915" y="4097395"/>
            <a:ext cx="1759857" cy="103340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91BF9C0-A8CD-D8C1-708B-96702031F3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28904" y="5602515"/>
            <a:ext cx="3735432" cy="1080246"/>
          </a:xfrm>
          <a:prstGeom prst="rect">
            <a:avLst/>
          </a:prstGeom>
          <a:ln>
            <a:solidFill>
              <a:srgbClr val="FFC000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867CF12-8549-7E13-0676-F3FB9CA03AC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96608" y="3151415"/>
            <a:ext cx="5824765" cy="80698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13" name="Right Arrow 12">
            <a:extLst>
              <a:ext uri="{FF2B5EF4-FFF2-40B4-BE49-F238E27FC236}">
                <a16:creationId xmlns:a16="http://schemas.microsoft.com/office/drawing/2014/main" id="{3C26DF4C-0151-8FC0-577E-C2510328A171}"/>
              </a:ext>
            </a:extLst>
          </p:cNvPr>
          <p:cNvSpPr/>
          <p:nvPr/>
        </p:nvSpPr>
        <p:spPr>
          <a:xfrm>
            <a:off x="6233136" y="4412343"/>
            <a:ext cx="624116" cy="435429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063D5E3-72DD-1393-2F19-9166CE4F7A0B}"/>
              </a:ext>
            </a:extLst>
          </p:cNvPr>
          <p:cNvSpPr txBox="1"/>
          <p:nvPr/>
        </p:nvSpPr>
        <p:spPr>
          <a:xfrm>
            <a:off x="7630510" y="664010"/>
            <a:ext cx="3371473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altLang="ko-KR" b="1" dirty="0"/>
              <a:t>9-1</a:t>
            </a:r>
            <a:r>
              <a:rPr lang="ko-KR" altLang="en-US" b="1" dirty="0"/>
              <a:t> </a:t>
            </a:r>
            <a:r>
              <a:rPr lang="en-US" altLang="ko-KR" b="1" dirty="0"/>
              <a:t>Object</a:t>
            </a:r>
            <a:r>
              <a:rPr lang="ko-KR" altLang="en-US" b="1" dirty="0"/>
              <a:t>클래스의 메서드</a:t>
            </a:r>
            <a:endParaRPr lang="en-KR" b="1" dirty="0"/>
          </a:p>
        </p:txBody>
      </p:sp>
    </p:spTree>
    <p:extLst>
      <p:ext uri="{BB962C8B-B14F-4D97-AF65-F5344CB8AC3E}">
        <p14:creationId xmlns:p14="http://schemas.microsoft.com/office/powerpoint/2010/main" val="31214671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50</a:t>
            </a:fld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6CDAD7-3FF6-D4BC-B365-4040E2EB7855}"/>
              </a:ext>
            </a:extLst>
          </p:cNvPr>
          <p:cNvSpPr txBox="1"/>
          <p:nvPr/>
        </p:nvSpPr>
        <p:spPr>
          <a:xfrm>
            <a:off x="8628436" y="664010"/>
            <a:ext cx="2373547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altLang="ko-KR" b="1" dirty="0"/>
              <a:t>8-1</a:t>
            </a:r>
            <a:r>
              <a:rPr lang="ko-KR" altLang="en-US" b="1" dirty="0"/>
              <a:t> 예외처리란</a:t>
            </a:r>
            <a:r>
              <a:rPr lang="en-US" altLang="ko-KR" b="1" dirty="0"/>
              <a:t>?</a:t>
            </a:r>
            <a:endParaRPr lang="en-KR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3" y="1611085"/>
            <a:ext cx="104938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/>
              <a:t>정규식</a:t>
            </a:r>
            <a:r>
              <a:rPr lang="en-US" altLang="ko-KR" sz="3200" b="1" dirty="0"/>
              <a:t>(regular expression) – </a:t>
            </a:r>
            <a:r>
              <a:rPr lang="en-US" altLang="ko-KR" sz="3200" b="1" dirty="0" err="1"/>
              <a:t>java.util.regex</a:t>
            </a:r>
            <a:endParaRPr lang="en-KR" sz="32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5C46E4E-8F9D-C431-2D85-BFD251F42476}"/>
              </a:ext>
            </a:extLst>
          </p:cNvPr>
          <p:cNvSpPr txBox="1"/>
          <p:nvPr/>
        </p:nvSpPr>
        <p:spPr>
          <a:xfrm>
            <a:off x="738211" y="2247698"/>
            <a:ext cx="9810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패턴과 일치하는 문자열을 찾기 위한 기능을 제공</a:t>
            </a:r>
            <a:endParaRPr lang="en-KR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EBD9C7-ABEA-1C46-1D1C-AADB73D92C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8362" y="2754747"/>
            <a:ext cx="8166141" cy="3687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93933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51</a:t>
            </a:fld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6CDAD7-3FF6-D4BC-B365-4040E2EB7855}"/>
              </a:ext>
            </a:extLst>
          </p:cNvPr>
          <p:cNvSpPr txBox="1"/>
          <p:nvPr/>
        </p:nvSpPr>
        <p:spPr>
          <a:xfrm>
            <a:off x="8628436" y="664010"/>
            <a:ext cx="2373547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altLang="ko-KR" b="1" dirty="0"/>
              <a:t>8-1</a:t>
            </a:r>
            <a:r>
              <a:rPr lang="ko-KR" altLang="en-US" b="1" dirty="0"/>
              <a:t> 예외처리란</a:t>
            </a:r>
            <a:r>
              <a:rPr lang="en-US" altLang="ko-KR" b="1" dirty="0"/>
              <a:t>?</a:t>
            </a:r>
            <a:endParaRPr lang="en-KR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0447DEB-C383-391D-1276-049435615B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3445" y="1094859"/>
            <a:ext cx="8388928" cy="5352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89932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52</a:t>
            </a:fld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6CDAD7-3FF6-D4BC-B365-4040E2EB7855}"/>
              </a:ext>
            </a:extLst>
          </p:cNvPr>
          <p:cNvSpPr txBox="1"/>
          <p:nvPr/>
        </p:nvSpPr>
        <p:spPr>
          <a:xfrm>
            <a:off x="8628436" y="664010"/>
            <a:ext cx="2373547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altLang="ko-KR" b="1" dirty="0"/>
              <a:t>8-1</a:t>
            </a:r>
            <a:r>
              <a:rPr lang="ko-KR" altLang="en-US" b="1" dirty="0"/>
              <a:t> 예외처리란</a:t>
            </a:r>
            <a:r>
              <a:rPr lang="en-US" altLang="ko-KR" b="1" dirty="0"/>
              <a:t>?</a:t>
            </a:r>
            <a:endParaRPr lang="en-KR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3" y="1611085"/>
            <a:ext cx="104938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/>
              <a:t>정규식</a:t>
            </a:r>
            <a:r>
              <a:rPr lang="en-US" altLang="ko-KR" sz="3200" b="1" dirty="0"/>
              <a:t>(regular expression) – </a:t>
            </a:r>
            <a:r>
              <a:rPr lang="en-US" altLang="ko-KR" sz="3200" b="1" dirty="0" err="1"/>
              <a:t>java.util.regex</a:t>
            </a:r>
            <a:endParaRPr lang="en-KR" sz="32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C4F6412-7178-989E-8FA6-2449059A50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0318" y="2211497"/>
            <a:ext cx="7817427" cy="44684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FFC6424-48E1-99A4-527E-F7EF2EE1DB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3300" y="2911686"/>
            <a:ext cx="4752109" cy="1372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96718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53</a:t>
            </a:fld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6CDAD7-3FF6-D4BC-B365-4040E2EB7855}"/>
              </a:ext>
            </a:extLst>
          </p:cNvPr>
          <p:cNvSpPr txBox="1"/>
          <p:nvPr/>
        </p:nvSpPr>
        <p:spPr>
          <a:xfrm>
            <a:off x="8628436" y="664010"/>
            <a:ext cx="2373547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altLang="ko-KR" b="1" dirty="0"/>
              <a:t>8-1</a:t>
            </a:r>
            <a:r>
              <a:rPr lang="ko-KR" altLang="en-US" b="1" dirty="0"/>
              <a:t> 예외처리란</a:t>
            </a:r>
            <a:r>
              <a:rPr lang="en-US" altLang="ko-KR" b="1" dirty="0"/>
              <a:t>?</a:t>
            </a:r>
            <a:endParaRPr lang="en-KR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3" y="1611085"/>
            <a:ext cx="104938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err="1"/>
              <a:t>java.util.Scanner</a:t>
            </a:r>
            <a:endParaRPr lang="en-KR" sz="32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5C46E4E-8F9D-C431-2D85-BFD251F42476}"/>
              </a:ext>
            </a:extLst>
          </p:cNvPr>
          <p:cNvSpPr txBox="1"/>
          <p:nvPr/>
        </p:nvSpPr>
        <p:spPr>
          <a:xfrm>
            <a:off x="738211" y="2247698"/>
            <a:ext cx="9810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다양한 소스로부터 데이터를 </a:t>
            </a:r>
            <a:r>
              <a:rPr lang="ko-KR" altLang="en-US" sz="2400" b="1" dirty="0" err="1"/>
              <a:t>입력받는</a:t>
            </a:r>
            <a:r>
              <a:rPr lang="ko-KR" altLang="en-US" sz="2400" b="1" dirty="0"/>
              <a:t> 기능 제공</a:t>
            </a:r>
            <a:endParaRPr lang="en-KR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8C3BFE-880A-E148-CD73-29FCDE00F5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906" y="2726612"/>
            <a:ext cx="6546250" cy="16772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B657356-8472-9CB8-75E1-9A3819CD6A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352" y="4393104"/>
            <a:ext cx="2821371" cy="1985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21511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54</a:t>
            </a:fld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6CDAD7-3FF6-D4BC-B365-4040E2EB7855}"/>
              </a:ext>
            </a:extLst>
          </p:cNvPr>
          <p:cNvSpPr txBox="1"/>
          <p:nvPr/>
        </p:nvSpPr>
        <p:spPr>
          <a:xfrm>
            <a:off x="8628436" y="664010"/>
            <a:ext cx="2373547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altLang="ko-KR" b="1" dirty="0"/>
              <a:t>8-1</a:t>
            </a:r>
            <a:r>
              <a:rPr lang="ko-KR" altLang="en-US" b="1" dirty="0"/>
              <a:t> 예외처리란</a:t>
            </a:r>
            <a:r>
              <a:rPr lang="en-US" altLang="ko-KR" b="1" dirty="0"/>
              <a:t>?</a:t>
            </a:r>
            <a:endParaRPr lang="en-KR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3" y="1243226"/>
            <a:ext cx="104938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err="1"/>
              <a:t>java.util.StringTokenizer</a:t>
            </a:r>
            <a:endParaRPr lang="en-KR" sz="32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5C46E4E-8F9D-C431-2D85-BFD251F42476}"/>
              </a:ext>
            </a:extLst>
          </p:cNvPr>
          <p:cNvSpPr txBox="1"/>
          <p:nvPr/>
        </p:nvSpPr>
        <p:spPr>
          <a:xfrm>
            <a:off x="738211" y="1879839"/>
            <a:ext cx="9810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긴 문자열을 </a:t>
            </a:r>
            <a:r>
              <a:rPr lang="ko-KR" altLang="en-US" sz="2400" b="1" dirty="0" err="1"/>
              <a:t>구분자</a:t>
            </a:r>
            <a:r>
              <a:rPr lang="en-US" altLang="ko-KR" sz="2400" b="1" dirty="0"/>
              <a:t>(delimiter)</a:t>
            </a:r>
            <a:r>
              <a:rPr lang="ko-KR" altLang="en-US" sz="2400" b="1" dirty="0" err="1"/>
              <a:t>를</a:t>
            </a:r>
            <a:r>
              <a:rPr lang="ko-KR" altLang="en-US" sz="2400" b="1" dirty="0"/>
              <a:t> 기준으로 자를 때 사용</a:t>
            </a:r>
            <a:endParaRPr lang="en-KR" sz="24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E3000A-9877-5F34-4D57-886241759A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056" y="2429224"/>
            <a:ext cx="8251861" cy="28488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49F0EBF-EEC8-ABFA-04AF-4ABD73AEE7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7713" y="4857998"/>
            <a:ext cx="6688130" cy="687690"/>
          </a:xfrm>
          <a:prstGeom prst="rect">
            <a:avLst/>
          </a:prstGeom>
          <a:ln>
            <a:solidFill>
              <a:srgbClr val="FFC000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153F7F7-34BB-A7DF-4A9D-50CE49A701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3455" y="5688929"/>
            <a:ext cx="10047329" cy="407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19099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55</a:t>
            </a:fld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6CDAD7-3FF6-D4BC-B365-4040E2EB7855}"/>
              </a:ext>
            </a:extLst>
          </p:cNvPr>
          <p:cNvSpPr txBox="1"/>
          <p:nvPr/>
        </p:nvSpPr>
        <p:spPr>
          <a:xfrm>
            <a:off x="8628436" y="664010"/>
            <a:ext cx="2373547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altLang="ko-KR" b="1" dirty="0"/>
              <a:t>8-1</a:t>
            </a:r>
            <a:r>
              <a:rPr lang="ko-KR" altLang="en-US" b="1" dirty="0"/>
              <a:t> 예외처리란</a:t>
            </a:r>
            <a:r>
              <a:rPr lang="en-US" altLang="ko-KR" b="1" dirty="0"/>
              <a:t>?</a:t>
            </a:r>
            <a:endParaRPr lang="en-KR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3" y="1611085"/>
            <a:ext cx="104938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err="1"/>
              <a:t>java.math.BigInteger</a:t>
            </a:r>
            <a:endParaRPr lang="en-KR" sz="32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5C46E4E-8F9D-C431-2D85-BFD251F42476}"/>
              </a:ext>
            </a:extLst>
          </p:cNvPr>
          <p:cNvSpPr txBox="1"/>
          <p:nvPr/>
        </p:nvSpPr>
        <p:spPr>
          <a:xfrm>
            <a:off x="738211" y="2247698"/>
            <a:ext cx="9810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long</a:t>
            </a:r>
            <a:r>
              <a:rPr lang="ko-KR" altLang="en-US" sz="2400" b="1" dirty="0"/>
              <a:t>타입보다 큰 정수를 다룰 수 있는 불변 클래스</a:t>
            </a:r>
            <a:r>
              <a:rPr lang="en-US" altLang="ko-KR" sz="2400" b="1" dirty="0"/>
              <a:t>.</a:t>
            </a:r>
            <a:r>
              <a:rPr lang="ko-KR" altLang="en-US" sz="2400" b="1" dirty="0"/>
              <a:t> </a:t>
            </a:r>
            <a:endParaRPr lang="en-KR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F93D71-E5E9-A135-D6B5-ABC70A7490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5555" y="2799109"/>
            <a:ext cx="5702060" cy="6854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74C4D38-8563-9613-FF16-D96C18E3DA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6992" y="3607017"/>
            <a:ext cx="6347604" cy="117140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CA4DFCD-7851-CF77-3178-F2FE35712B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7376" y="4880589"/>
            <a:ext cx="6599209" cy="1353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24594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56</a:t>
            </a:fld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6CDAD7-3FF6-D4BC-B365-4040E2EB7855}"/>
              </a:ext>
            </a:extLst>
          </p:cNvPr>
          <p:cNvSpPr txBox="1"/>
          <p:nvPr/>
        </p:nvSpPr>
        <p:spPr>
          <a:xfrm>
            <a:off x="8628436" y="664010"/>
            <a:ext cx="2373547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altLang="ko-KR" b="1" dirty="0"/>
              <a:t>8-1</a:t>
            </a:r>
            <a:r>
              <a:rPr lang="ko-KR" altLang="en-US" b="1" dirty="0"/>
              <a:t> 예외처리란</a:t>
            </a:r>
            <a:r>
              <a:rPr lang="en-US" altLang="ko-KR" b="1" dirty="0"/>
              <a:t>?</a:t>
            </a:r>
            <a:endParaRPr lang="en-KR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3" y="1413656"/>
            <a:ext cx="104938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err="1"/>
              <a:t>java.math.BigDecimal</a:t>
            </a:r>
            <a:endParaRPr lang="en-KR" sz="32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5C46E4E-8F9D-C431-2D85-BFD251F42476}"/>
              </a:ext>
            </a:extLst>
          </p:cNvPr>
          <p:cNvSpPr txBox="1"/>
          <p:nvPr/>
        </p:nvSpPr>
        <p:spPr>
          <a:xfrm>
            <a:off x="738211" y="2050269"/>
            <a:ext cx="9810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아주 큰 실수를 </a:t>
            </a:r>
            <a:r>
              <a:rPr lang="ko-KR" altLang="en-US" sz="2400" b="1" dirty="0" err="1"/>
              <a:t>오차없이</a:t>
            </a:r>
            <a:r>
              <a:rPr lang="ko-KR" altLang="en-US" sz="2400" b="1" dirty="0"/>
              <a:t> 정확한 값</a:t>
            </a:r>
            <a:r>
              <a:rPr lang="en-US" altLang="ko-KR" sz="2400" b="1" dirty="0"/>
              <a:t>(int[])</a:t>
            </a:r>
            <a:r>
              <a:rPr lang="ko-KR" altLang="en-US" sz="2400" b="1" dirty="0" err="1"/>
              <a:t>으로</a:t>
            </a:r>
            <a:r>
              <a:rPr lang="ko-KR" altLang="en-US" sz="2400" b="1" dirty="0"/>
              <a:t> 저장</a:t>
            </a:r>
            <a:endParaRPr lang="en-KR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29EC0B-ABCE-3DC7-7DE7-707C69F04D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603" y="2604041"/>
            <a:ext cx="7338596" cy="9080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B310C12-BB27-BA3A-81A6-A8980F030C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5637" y="3622063"/>
            <a:ext cx="7586564" cy="166690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01B740B-83C5-5AA4-9954-CCCA0F2583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1328" y="5396256"/>
            <a:ext cx="7772400" cy="699834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17041698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6</a:t>
            </a:fld>
            <a:endParaRPr lang="en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3" y="1611085"/>
            <a:ext cx="104938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clone()</a:t>
            </a:r>
            <a:r>
              <a:rPr lang="ko-KR" altLang="en-US" sz="3200" b="1" dirty="0"/>
              <a:t> </a:t>
            </a:r>
            <a:r>
              <a:rPr lang="en-US" altLang="ko-KR" sz="3200" b="1" dirty="0"/>
              <a:t>–</a:t>
            </a:r>
            <a:r>
              <a:rPr lang="ko-KR" altLang="en-US" sz="3200" b="1" dirty="0"/>
              <a:t> </a:t>
            </a:r>
            <a:r>
              <a:rPr lang="ko-KR" altLang="en-US" sz="2800" b="1" dirty="0"/>
              <a:t>복사본 만들기</a:t>
            </a:r>
            <a:endParaRPr lang="en-KR" sz="32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5C46E4E-8F9D-C431-2D85-BFD251F42476}"/>
              </a:ext>
            </a:extLst>
          </p:cNvPr>
          <p:cNvSpPr txBox="1"/>
          <p:nvPr/>
        </p:nvSpPr>
        <p:spPr>
          <a:xfrm>
            <a:off x="738211" y="2247698"/>
            <a:ext cx="9810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객체 </a:t>
            </a:r>
            <a:r>
              <a:rPr lang="ko-KR" altLang="en-US" sz="2400" b="1" dirty="0">
                <a:solidFill>
                  <a:srgbClr val="FF0000"/>
                </a:solidFill>
              </a:rPr>
              <a:t>자신을 복사</a:t>
            </a:r>
            <a:r>
              <a:rPr lang="ko-KR" altLang="en-US" sz="2400" b="1" dirty="0"/>
              <a:t>한 새로운 객체를 반환</a:t>
            </a:r>
            <a:r>
              <a:rPr lang="en-US" altLang="ko-KR" sz="2400" b="1" dirty="0"/>
              <a:t>(</a:t>
            </a:r>
            <a:r>
              <a:rPr lang="ko-KR" altLang="en-US" sz="2400" b="1" dirty="0"/>
              <a:t>얕은 복사</a:t>
            </a:r>
            <a:r>
              <a:rPr lang="en-US" altLang="ko-KR" sz="2400" b="1" dirty="0"/>
              <a:t>),</a:t>
            </a:r>
            <a:r>
              <a:rPr lang="ko-KR" altLang="en-US" sz="2400" b="1" dirty="0"/>
              <a:t> </a:t>
            </a:r>
            <a:r>
              <a:rPr lang="en-US" altLang="ko-KR" sz="2400" b="1" dirty="0"/>
              <a:t>Cloneable</a:t>
            </a:r>
            <a:r>
              <a:rPr lang="ko-KR" altLang="en-US" sz="2400" b="1" dirty="0"/>
              <a:t>구현 필수</a:t>
            </a:r>
            <a:endParaRPr lang="en-KR" sz="24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8265FE9-CD7F-0CBD-9170-281267D3D7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457" y="2844937"/>
            <a:ext cx="8414658" cy="132750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8F28E4F-F344-3572-D02F-9A0CF9ED3C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7970" y="3866312"/>
            <a:ext cx="8300067" cy="2853801"/>
          </a:xfrm>
          <a:prstGeom prst="rect">
            <a:avLst/>
          </a:prstGeom>
          <a:ln>
            <a:solidFill>
              <a:srgbClr val="FFC000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F711ECE-8797-4AEA-5296-3E37C40DB7B0}"/>
              </a:ext>
            </a:extLst>
          </p:cNvPr>
          <p:cNvSpPr txBox="1"/>
          <p:nvPr/>
        </p:nvSpPr>
        <p:spPr>
          <a:xfrm>
            <a:off x="7630510" y="664010"/>
            <a:ext cx="3371473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altLang="ko-KR" b="1" dirty="0"/>
              <a:t>9-1</a:t>
            </a:r>
            <a:r>
              <a:rPr lang="ko-KR" altLang="en-US" b="1" dirty="0"/>
              <a:t> </a:t>
            </a:r>
            <a:r>
              <a:rPr lang="en-US" altLang="ko-KR" b="1" dirty="0"/>
              <a:t>Object</a:t>
            </a:r>
            <a:r>
              <a:rPr lang="ko-KR" altLang="en-US" b="1" dirty="0"/>
              <a:t>클래스의 메서드</a:t>
            </a:r>
            <a:endParaRPr lang="en-KR" b="1" dirty="0"/>
          </a:p>
        </p:txBody>
      </p:sp>
    </p:spTree>
    <p:extLst>
      <p:ext uri="{BB962C8B-B14F-4D97-AF65-F5344CB8AC3E}">
        <p14:creationId xmlns:p14="http://schemas.microsoft.com/office/powerpoint/2010/main" val="6501649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7</a:t>
            </a:fld>
            <a:endParaRPr lang="en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3" y="1611085"/>
            <a:ext cx="104938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/>
              <a:t>공변</a:t>
            </a:r>
            <a:r>
              <a:rPr lang="ko-KR" altLang="en-US" sz="3200" b="1" dirty="0"/>
              <a:t> 반환타입</a:t>
            </a:r>
            <a:endParaRPr lang="en-KR" sz="32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5C46E4E-8F9D-C431-2D85-BFD251F42476}"/>
              </a:ext>
            </a:extLst>
          </p:cNvPr>
          <p:cNvSpPr txBox="1"/>
          <p:nvPr/>
        </p:nvSpPr>
        <p:spPr>
          <a:xfrm>
            <a:off x="738211" y="2247698"/>
            <a:ext cx="9810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err="1"/>
              <a:t>오버라이딩시</a:t>
            </a:r>
            <a:r>
              <a:rPr lang="en-US" altLang="ko-KR" sz="2400" b="1" dirty="0"/>
              <a:t>,</a:t>
            </a:r>
            <a:r>
              <a:rPr lang="ko-KR" altLang="en-US" sz="2400" b="1" dirty="0"/>
              <a:t> </a:t>
            </a:r>
            <a:r>
              <a:rPr lang="ko-KR" altLang="en-US" sz="2400" b="1" dirty="0">
                <a:solidFill>
                  <a:srgbClr val="FF0000"/>
                </a:solidFill>
              </a:rPr>
              <a:t>반환타입을 자손 타입으로</a:t>
            </a:r>
            <a:r>
              <a:rPr lang="ko-KR" altLang="en-US" sz="2400" b="1" dirty="0"/>
              <a:t> 변경하는 것</a:t>
            </a:r>
            <a:r>
              <a:rPr lang="en-US" altLang="ko-KR" sz="2400" b="1" dirty="0"/>
              <a:t>.</a:t>
            </a:r>
            <a:endParaRPr lang="en-KR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60A3F0-04B0-67D8-5BD5-5F7814996E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399" y="2925399"/>
            <a:ext cx="8262617" cy="2459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4E59895-2EE9-D147-3ADB-A594EDEA79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9972" y="5390847"/>
            <a:ext cx="9519558" cy="70515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0B833DD-9169-1D76-133E-F7C1ECDBF622}"/>
              </a:ext>
            </a:extLst>
          </p:cNvPr>
          <p:cNvSpPr txBox="1"/>
          <p:nvPr/>
        </p:nvSpPr>
        <p:spPr>
          <a:xfrm>
            <a:off x="7630510" y="664010"/>
            <a:ext cx="3371473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altLang="ko-KR" b="1" dirty="0"/>
              <a:t>9-1</a:t>
            </a:r>
            <a:r>
              <a:rPr lang="ko-KR" altLang="en-US" b="1" dirty="0"/>
              <a:t> </a:t>
            </a:r>
            <a:r>
              <a:rPr lang="en-US" altLang="ko-KR" b="1" dirty="0"/>
              <a:t>Object</a:t>
            </a:r>
            <a:r>
              <a:rPr lang="ko-KR" altLang="en-US" b="1" dirty="0"/>
              <a:t>클래스의 메서드</a:t>
            </a:r>
            <a:endParaRPr lang="en-KR" b="1" dirty="0"/>
          </a:p>
        </p:txBody>
      </p:sp>
    </p:spTree>
    <p:extLst>
      <p:ext uri="{BB962C8B-B14F-4D97-AF65-F5344CB8AC3E}">
        <p14:creationId xmlns:p14="http://schemas.microsoft.com/office/powerpoint/2010/main" val="40180218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8</a:t>
            </a:fld>
            <a:endParaRPr lang="en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3" y="1611085"/>
            <a:ext cx="104938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얕은 복사 </a:t>
            </a:r>
            <a:r>
              <a:rPr lang="en-US" altLang="ko-KR" sz="3200" b="1" dirty="0"/>
              <a:t>vs. </a:t>
            </a:r>
            <a:r>
              <a:rPr lang="ko-KR" altLang="en-US" sz="3200" b="1" dirty="0"/>
              <a:t>깊은 복사</a:t>
            </a:r>
            <a:r>
              <a:rPr lang="en-US" altLang="ko-KR" sz="3200" b="1" dirty="0"/>
              <a:t> – </a:t>
            </a:r>
            <a:r>
              <a:rPr lang="ko-KR" altLang="en-US" sz="3200" b="1" dirty="0"/>
              <a:t> </a:t>
            </a:r>
            <a:r>
              <a:rPr lang="en-US" altLang="ko-KR" sz="2800" b="1" dirty="0"/>
              <a:t>clone()</a:t>
            </a:r>
            <a:r>
              <a:rPr lang="ko-KR" altLang="en-US" sz="2800" b="1" dirty="0"/>
              <a:t>은 얕은 복사</a:t>
            </a:r>
            <a:endParaRPr lang="en-KR" sz="32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5C46E4E-8F9D-C431-2D85-BFD251F42476}"/>
              </a:ext>
            </a:extLst>
          </p:cNvPr>
          <p:cNvSpPr txBox="1"/>
          <p:nvPr/>
        </p:nvSpPr>
        <p:spPr>
          <a:xfrm>
            <a:off x="738211" y="2247698"/>
            <a:ext cx="9810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err="1"/>
              <a:t>오버라이딩시</a:t>
            </a:r>
            <a:r>
              <a:rPr lang="en-US" altLang="ko-KR" sz="2400" b="1" dirty="0"/>
              <a:t>,</a:t>
            </a:r>
            <a:r>
              <a:rPr lang="ko-KR" altLang="en-US" sz="2400" b="1" dirty="0"/>
              <a:t> 반환타입을 자손 타입으로 변경하는 것</a:t>
            </a:r>
            <a:r>
              <a:rPr lang="en-US" altLang="ko-KR" sz="2400" b="1" dirty="0"/>
              <a:t>.</a:t>
            </a:r>
            <a:endParaRPr lang="en-KR" sz="24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5EFDDA1-2F95-6FB3-2C03-896B3278BF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862" y="2863412"/>
            <a:ext cx="3274848" cy="112477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EA5E6E2-DA80-399F-338E-64C540BCE33A}"/>
              </a:ext>
            </a:extLst>
          </p:cNvPr>
          <p:cNvSpPr txBox="1"/>
          <p:nvPr/>
        </p:nvSpPr>
        <p:spPr>
          <a:xfrm>
            <a:off x="7630510" y="664010"/>
            <a:ext cx="3371473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altLang="ko-KR" b="1" dirty="0"/>
              <a:t>9-1</a:t>
            </a:r>
            <a:r>
              <a:rPr lang="ko-KR" altLang="en-US" b="1" dirty="0"/>
              <a:t> </a:t>
            </a:r>
            <a:r>
              <a:rPr lang="en-US" altLang="ko-KR" b="1" dirty="0"/>
              <a:t>Object</a:t>
            </a:r>
            <a:r>
              <a:rPr lang="ko-KR" altLang="en-US" b="1" dirty="0"/>
              <a:t>클래스의 메서드</a:t>
            </a:r>
            <a:endParaRPr lang="en-KR" b="1" dirty="0"/>
          </a:p>
        </p:txBody>
      </p:sp>
    </p:spTree>
    <p:extLst>
      <p:ext uri="{BB962C8B-B14F-4D97-AF65-F5344CB8AC3E}">
        <p14:creationId xmlns:p14="http://schemas.microsoft.com/office/powerpoint/2010/main" val="7601287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9</a:t>
            </a:fld>
            <a:endParaRPr lang="en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3" y="1611085"/>
            <a:ext cx="104938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얕은 복사 </a:t>
            </a:r>
            <a:r>
              <a:rPr lang="en-US" altLang="ko-KR" sz="3200" b="1" dirty="0"/>
              <a:t>vs. </a:t>
            </a:r>
            <a:r>
              <a:rPr lang="ko-KR" altLang="en-US" sz="3200" b="1" dirty="0"/>
              <a:t>깊은 복사</a:t>
            </a:r>
            <a:r>
              <a:rPr lang="en-US" altLang="ko-KR" sz="3200" b="1" dirty="0"/>
              <a:t> – </a:t>
            </a:r>
            <a:r>
              <a:rPr lang="ko-KR" altLang="en-US" sz="3200" b="1" dirty="0"/>
              <a:t> </a:t>
            </a:r>
            <a:r>
              <a:rPr lang="en-US" altLang="ko-KR" sz="2800" b="1" dirty="0"/>
              <a:t>clone()</a:t>
            </a:r>
            <a:r>
              <a:rPr lang="ko-KR" altLang="en-US" sz="2800" b="1" dirty="0"/>
              <a:t>은 얕은 복사</a:t>
            </a:r>
            <a:endParaRPr lang="en-KR" sz="32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5C46E4E-8F9D-C431-2D85-BFD251F42476}"/>
              </a:ext>
            </a:extLst>
          </p:cNvPr>
          <p:cNvSpPr txBox="1"/>
          <p:nvPr/>
        </p:nvSpPr>
        <p:spPr>
          <a:xfrm>
            <a:off x="738211" y="2247698"/>
            <a:ext cx="9810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err="1"/>
              <a:t>오버라이딩시</a:t>
            </a:r>
            <a:r>
              <a:rPr lang="en-US" altLang="ko-KR" sz="2400" b="1" dirty="0"/>
              <a:t>,</a:t>
            </a:r>
            <a:r>
              <a:rPr lang="ko-KR" altLang="en-US" sz="2400" b="1" dirty="0"/>
              <a:t> 반환타입을 자손 타입으로 변경하는 것</a:t>
            </a:r>
            <a:r>
              <a:rPr lang="en-US" altLang="ko-KR" sz="2400" b="1" dirty="0"/>
              <a:t>.</a:t>
            </a:r>
            <a:endParaRPr lang="en-KR" sz="24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5EFDDA1-2F95-6FB3-2C03-896B3278BF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862" y="2863412"/>
            <a:ext cx="3274848" cy="11247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E0AC53B-1F82-3E35-4F84-33426B851D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1700" y="2811663"/>
            <a:ext cx="3396612" cy="267473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CF1688B-2231-BD73-D118-BC4142BF9424}"/>
              </a:ext>
            </a:extLst>
          </p:cNvPr>
          <p:cNvSpPr txBox="1"/>
          <p:nvPr/>
        </p:nvSpPr>
        <p:spPr>
          <a:xfrm>
            <a:off x="7630510" y="664010"/>
            <a:ext cx="3371473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altLang="ko-KR" b="1" dirty="0"/>
              <a:t>9-1</a:t>
            </a:r>
            <a:r>
              <a:rPr lang="ko-KR" altLang="en-US" b="1" dirty="0"/>
              <a:t> </a:t>
            </a:r>
            <a:r>
              <a:rPr lang="en-US" altLang="ko-KR" b="1" dirty="0"/>
              <a:t>Object</a:t>
            </a:r>
            <a:r>
              <a:rPr lang="ko-KR" altLang="en-US" b="1" dirty="0"/>
              <a:t>클래스의 메서드</a:t>
            </a:r>
            <a:endParaRPr lang="en-KR" b="1" dirty="0"/>
          </a:p>
        </p:txBody>
      </p:sp>
    </p:spTree>
    <p:extLst>
      <p:ext uri="{BB962C8B-B14F-4D97-AF65-F5344CB8AC3E}">
        <p14:creationId xmlns:p14="http://schemas.microsoft.com/office/powerpoint/2010/main" val="27718386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Yellow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38566</TotalTime>
  <Words>1246</Words>
  <Application>Microsoft Macintosh PowerPoint</Application>
  <PresentationFormat>Widescreen</PresentationFormat>
  <Paragraphs>333</Paragraphs>
  <Slides>56</Slides>
  <Notes>56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1" baseType="lpstr">
      <vt:lpstr>맑은 고딕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seong Namkung</dc:creator>
  <cp:lastModifiedBy>seong Namkung</cp:lastModifiedBy>
  <cp:revision>1223</cp:revision>
  <dcterms:created xsi:type="dcterms:W3CDTF">2025-07-12T07:57:13Z</dcterms:created>
  <dcterms:modified xsi:type="dcterms:W3CDTF">2025-10-22T01:28:18Z</dcterms:modified>
</cp:coreProperties>
</file>